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257" r:id="rId3"/>
    <p:sldId id="305" r:id="rId4"/>
    <p:sldId id="30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307" r:id="rId23"/>
    <p:sldId id="276" r:id="rId24"/>
    <p:sldId id="278" r:id="rId25"/>
    <p:sldId id="277" r:id="rId26"/>
    <p:sldId id="279" r:id="rId27"/>
    <p:sldId id="323" r:id="rId28"/>
    <p:sldId id="280" r:id="rId29"/>
    <p:sldId id="281" r:id="rId30"/>
    <p:sldId id="308" r:id="rId31"/>
    <p:sldId id="309" r:id="rId32"/>
    <p:sldId id="310" r:id="rId33"/>
    <p:sldId id="311" r:id="rId34"/>
    <p:sldId id="282" r:id="rId35"/>
    <p:sldId id="283" r:id="rId36"/>
    <p:sldId id="313" r:id="rId37"/>
    <p:sldId id="314" r:id="rId38"/>
    <p:sldId id="316" r:id="rId39"/>
    <p:sldId id="312" r:id="rId40"/>
    <p:sldId id="315" r:id="rId41"/>
    <p:sldId id="324" r:id="rId42"/>
    <p:sldId id="284" r:id="rId43"/>
    <p:sldId id="317" r:id="rId44"/>
    <p:sldId id="318" r:id="rId45"/>
    <p:sldId id="319" r:id="rId46"/>
    <p:sldId id="320" r:id="rId47"/>
    <p:sldId id="321" r:id="rId48"/>
    <p:sldId id="322" r:id="rId49"/>
    <p:sldId id="295" r:id="rId50"/>
    <p:sldId id="325" r:id="rId51"/>
    <p:sldId id="326" r:id="rId52"/>
    <p:sldId id="327" r:id="rId53"/>
    <p:sldId id="328" r:id="rId54"/>
    <p:sldId id="329" r:id="rId55"/>
    <p:sldId id="296" r:id="rId56"/>
    <p:sldId id="297" r:id="rId57"/>
    <p:sldId id="298" r:id="rId58"/>
    <p:sldId id="299" r:id="rId59"/>
    <p:sldId id="300" r:id="rId60"/>
    <p:sldId id="301" r:id="rId61"/>
    <p:sldId id="330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6193" autoAdjust="0"/>
  </p:normalViewPr>
  <p:slideViewPr>
    <p:cSldViewPr snapToGrid="0">
      <p:cViewPr varScale="1">
        <p:scale>
          <a:sx n="83" d="100"/>
          <a:sy n="83" d="100"/>
        </p:scale>
        <p:origin x="15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right, let's get going here.</a:t>
            </a:r>
          </a:p>
          <a:p>
            <a:endParaRPr lang="en-US" dirty="0"/>
          </a:p>
          <a:p>
            <a:r>
              <a:rPr lang="en-US" dirty="0"/>
              <a:t>Hello…</a:t>
            </a:r>
          </a:p>
          <a:p>
            <a:endParaRPr lang="en-US" dirty="0"/>
          </a:p>
          <a:p>
            <a:r>
              <a:rPr lang="en-US" dirty="0"/>
              <a:t>It is very possible that</a:t>
            </a:r>
          </a:p>
          <a:p>
            <a:r>
              <a:rPr lang="en-US" dirty="0"/>
              <a:t>You may recognize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16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1994 we get the first commercial browser, Mosaic Netscape 0.9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6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1995 Netscape realizes that HTML needs a "glue language".</a:t>
            </a:r>
          </a:p>
          <a:p>
            <a:r>
              <a:rPr lang="en-US" dirty="0"/>
              <a:t>They hire Brendan </a:t>
            </a:r>
            <a:r>
              <a:rPr lang="en-US" dirty="0" err="1"/>
              <a:t>Eich</a:t>
            </a:r>
            <a:r>
              <a:rPr lang="en-US" dirty="0"/>
              <a:t> to implement the Scheme Programming Language for their Browser.</a:t>
            </a:r>
          </a:p>
          <a:p>
            <a:endParaRPr lang="en-US" dirty="0"/>
          </a:p>
          <a:p>
            <a:r>
              <a:rPr lang="en-US" dirty="0"/>
              <a:t>Yes, the initial plan was to have Scheme which derives from LISP as the scripting language of the browser.</a:t>
            </a:r>
          </a:p>
          <a:p>
            <a:r>
              <a:rPr lang="en-US" dirty="0"/>
              <a:t>If you want to learn how far computer languages have come, go read about LISP some time.</a:t>
            </a:r>
          </a:p>
          <a:p>
            <a:endParaRPr lang="en-US" dirty="0"/>
          </a:p>
          <a:p>
            <a:r>
              <a:rPr lang="en-US" dirty="0"/>
              <a:t>But just as </a:t>
            </a:r>
            <a:r>
              <a:rPr lang="en-US" dirty="0" err="1"/>
              <a:t>Eich</a:t>
            </a:r>
            <a:r>
              <a:rPr lang="en-US" dirty="0"/>
              <a:t> was coming on board,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10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Netscape signed an agreement with Sun Microsystems,</a:t>
            </a:r>
          </a:p>
          <a:p>
            <a:r>
              <a:rPr lang="en-US" dirty="0"/>
              <a:t>Who invented and owned the Java Programming language</a:t>
            </a:r>
          </a:p>
          <a:p>
            <a:r>
              <a:rPr lang="en-US" dirty="0"/>
              <a:t>to provide Java in browsers.</a:t>
            </a:r>
          </a:p>
          <a:p>
            <a:endParaRPr lang="en-US" dirty="0"/>
          </a:p>
          <a:p>
            <a:r>
              <a:rPr lang="en-US" dirty="0"/>
              <a:t>And thus the dark age of java applets was born.</a:t>
            </a:r>
          </a:p>
          <a:p>
            <a:endParaRPr lang="en-US" dirty="0"/>
          </a:p>
          <a:p>
            <a:r>
              <a:rPr lang="en-US" dirty="0"/>
              <a:t>But Netscape realizes that despite Java Applets, </a:t>
            </a:r>
          </a:p>
          <a:p>
            <a:r>
              <a:rPr lang="en-US" dirty="0"/>
              <a:t>We still need a “glue language” for HTML.</a:t>
            </a:r>
          </a:p>
          <a:p>
            <a:endParaRPr lang="en-US" dirty="0"/>
          </a:p>
          <a:p>
            <a:r>
              <a:rPr lang="en-US" dirty="0"/>
              <a:t>So…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91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of 1995 </a:t>
            </a:r>
            <a:r>
              <a:rPr lang="en-US" dirty="0" err="1"/>
              <a:t>Eich</a:t>
            </a:r>
            <a:r>
              <a:rPr lang="en-US" dirty="0"/>
              <a:t> writes JavaScript in 10 days.</a:t>
            </a:r>
          </a:p>
          <a:p>
            <a:r>
              <a:rPr lang="en-US" dirty="0"/>
              <a:t>It borrows Java's syntax.</a:t>
            </a:r>
          </a:p>
          <a:p>
            <a:endParaRPr lang="en-US" dirty="0"/>
          </a:p>
          <a:p>
            <a:r>
              <a:rPr lang="en-US" dirty="0"/>
              <a:t>But it also borrows some very interesting features from Scheme.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72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particular, Scheme stores functions and variables</a:t>
            </a:r>
          </a:p>
          <a:p>
            <a:r>
              <a:rPr lang="en-US" dirty="0"/>
              <a:t>in the same reference lookup table.</a:t>
            </a:r>
          </a:p>
          <a:p>
            <a:endParaRPr lang="en-US" dirty="0"/>
          </a:p>
          <a:p>
            <a:r>
              <a:rPr lang="en-US" dirty="0"/>
              <a:t>Meaning a variable can be a reference to a function.</a:t>
            </a:r>
          </a:p>
          <a:p>
            <a:r>
              <a:rPr lang="en-US" dirty="0"/>
              <a:t>Until</a:t>
            </a:r>
            <a:r>
              <a:rPr lang="en-US" baseline="0" dirty="0"/>
              <a:t> JavaScript this had largely not been done.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this means is that functions are variables.</a:t>
            </a:r>
          </a:p>
          <a:p>
            <a:r>
              <a:rPr lang="en-US" dirty="0"/>
              <a:t>And</a:t>
            </a:r>
            <a:r>
              <a:rPr lang="en-US" baseline="0" dirty="0"/>
              <a:t> t</a:t>
            </a:r>
            <a:r>
              <a:rPr lang="en-US" dirty="0"/>
              <a:t>hey can be passed </a:t>
            </a:r>
          </a:p>
          <a:p>
            <a:r>
              <a:rPr lang="en-US" dirty="0"/>
              <a:t>as arguments to other functions</a:t>
            </a:r>
          </a:p>
          <a:p>
            <a:r>
              <a:rPr lang="en-US" dirty="0"/>
              <a:t>and called within those functions.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Thus the JavaScript Callback was born.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65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its gets used pretty much right away in the browser</a:t>
            </a:r>
          </a:p>
          <a:p>
            <a:r>
              <a:rPr lang="en-US" dirty="0"/>
              <a:t>for event handling and the like.</a:t>
            </a:r>
          </a:p>
          <a:p>
            <a:endParaRPr lang="en-US" dirty="0"/>
          </a:p>
          <a:p>
            <a:r>
              <a:rPr lang="en-US" dirty="0"/>
              <a:t>In 1998, we get our first AJAX/</a:t>
            </a:r>
            <a:r>
              <a:rPr lang="en-US" dirty="0" err="1"/>
              <a:t>XMLHttpRequest</a:t>
            </a:r>
            <a:r>
              <a:rPr lang="en-US" dirty="0"/>
              <a:t> efforts.</a:t>
            </a:r>
          </a:p>
          <a:p>
            <a:endParaRPr lang="en-US" dirty="0"/>
          </a:p>
          <a:p>
            <a:r>
              <a:rPr lang="en-US" dirty="0"/>
              <a:t>And thus begins the slightly less dark age known as "Callback Hell"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38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Wherein one function</a:t>
            </a:r>
          </a:p>
          <a:p>
            <a:r>
              <a:rPr lang="en-US" dirty="0"/>
              <a:t>calls a function with a callback</a:t>
            </a:r>
          </a:p>
          <a:p>
            <a:endParaRPr lang="en-US" dirty="0"/>
          </a:p>
          <a:p>
            <a:r>
              <a:rPr lang="en-US" dirty="0"/>
              <a:t>which in turn calls a function with a callback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45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endParaRPr lang="en-US" dirty="0"/>
          </a:p>
          <a:p>
            <a:r>
              <a:rPr lang="en-US" dirty="0"/>
              <a:t>A lot of people find this frustrating</a:t>
            </a:r>
          </a:p>
          <a:p>
            <a:r>
              <a:rPr lang="en-US" dirty="0"/>
              <a:t>And a bunch of these people come up with the idea </a:t>
            </a:r>
          </a:p>
          <a:p>
            <a:r>
              <a:rPr lang="en-US" dirty="0"/>
              <a:t>to add the notion of a Promise</a:t>
            </a:r>
            <a:r>
              <a:rPr lang="en-US" baseline="0" dirty="0"/>
              <a:t> to JavaScript.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36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Promise</a:t>
            </a:r>
            <a:r>
              <a:rPr lang="en-US" baseline="0" dirty="0"/>
              <a:t> </a:t>
            </a:r>
            <a:r>
              <a:rPr lang="en-US" dirty="0"/>
              <a:t>represents an operation to be completed in the future.</a:t>
            </a:r>
          </a:p>
          <a:p>
            <a:endParaRPr lang="en-US" dirty="0"/>
          </a:p>
          <a:p>
            <a:r>
              <a:rPr lang="en-US" dirty="0"/>
              <a:t>this is sometimes called a Future or Deferred in other languages</a:t>
            </a:r>
          </a:p>
          <a:p>
            <a:r>
              <a:rPr lang="en-US" dirty="0"/>
              <a:t>And</a:t>
            </a:r>
            <a:r>
              <a:rPr lang="en-US" baseline="0" dirty="0"/>
              <a:t> is not unique to </a:t>
            </a:r>
            <a:r>
              <a:rPr lang="en-US" baseline="0" dirty="0" err="1"/>
              <a:t>javascript</a:t>
            </a:r>
            <a:r>
              <a:rPr lang="en-US" baseline="0" dirty="0"/>
              <a:t>.</a:t>
            </a:r>
          </a:p>
          <a:p>
            <a:endParaRPr lang="en-US" dirty="0"/>
          </a:p>
          <a:p>
            <a:r>
              <a:rPr lang="en-US" dirty="0"/>
              <a:t>Promises are callbacks taken up a notch.</a:t>
            </a:r>
          </a:p>
          <a:p>
            <a:endParaRPr lang="en-US" dirty="0"/>
          </a:p>
          <a:p>
            <a:r>
              <a:rPr lang="en-US" dirty="0"/>
              <a:t>But its important to know that</a:t>
            </a:r>
            <a:r>
              <a:rPr lang="en-US" baseline="0" dirty="0"/>
              <a:t> promises </a:t>
            </a:r>
          </a:p>
          <a:p>
            <a:r>
              <a:rPr lang="en-US" baseline="0" dirty="0"/>
              <a:t>Are built on callbacks and </a:t>
            </a:r>
          </a:p>
          <a:p>
            <a:r>
              <a:rPr lang="en-US" dirty="0"/>
              <a:t>underneath a promise is just callback magic.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0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2012ish We see the first Promise specifications</a:t>
            </a:r>
          </a:p>
          <a:p>
            <a:r>
              <a:rPr lang="en-US" dirty="0"/>
              <a:t>Promises/A and B and C and D and eventually A+</a:t>
            </a:r>
          </a:p>
          <a:p>
            <a:r>
              <a:rPr lang="en-US" dirty="0"/>
              <a:t>Which is what our current spec is based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7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No, I’m not Anthony Edwards…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3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 2015 Promise Formally Added to JavaScript.</a:t>
            </a:r>
          </a:p>
          <a:p>
            <a:r>
              <a:rPr lang="en-US" dirty="0"/>
              <a:t>And everyone can start using them!</a:t>
            </a:r>
          </a:p>
          <a:p>
            <a:r>
              <a:rPr lang="en-US" dirty="0"/>
              <a:t>Hooray!</a:t>
            </a:r>
          </a:p>
          <a:p>
            <a:endParaRPr lang="en-US" dirty="0"/>
          </a:p>
          <a:p>
            <a:r>
              <a:rPr lang="en-US" dirty="0"/>
              <a:t>And thus begins the medium gray age called Promise Purgatory(tm).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48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Wherein one promise</a:t>
            </a:r>
          </a:p>
          <a:p>
            <a:r>
              <a:rPr lang="en-US" dirty="0"/>
              <a:t>chains another promise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54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endParaRPr lang="en-US" dirty="0"/>
          </a:p>
          <a:p>
            <a:r>
              <a:rPr lang="en-US" dirty="0"/>
              <a:t>But the people who came up with Promises</a:t>
            </a:r>
          </a:p>
          <a:p>
            <a:r>
              <a:rPr lang="en-US" dirty="0"/>
              <a:t>Knew this was going to happen… </a:t>
            </a:r>
          </a:p>
          <a:p>
            <a:r>
              <a:rPr lang="en-US" dirty="0"/>
              <a:t>But they also knew that it wasn't really about promises.</a:t>
            </a:r>
          </a:p>
          <a:p>
            <a:r>
              <a:rPr lang="en-US" dirty="0"/>
              <a:t>Promises were a stepping stone.</a:t>
            </a:r>
          </a:p>
          <a:p>
            <a:r>
              <a:rPr lang="en-US" dirty="0"/>
              <a:t>To something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52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</a:t>
            </a:r>
          </a:p>
          <a:p>
            <a:endParaRPr lang="en-US" dirty="0"/>
          </a:p>
          <a:p>
            <a:r>
              <a:rPr lang="en-US" dirty="0"/>
              <a:t>But first…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25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KITTEN!</a:t>
            </a:r>
          </a:p>
          <a:p>
            <a:endParaRPr lang="en-US" dirty="0"/>
          </a:p>
          <a:p>
            <a:r>
              <a:rPr lang="en-US" dirty="0"/>
              <a:t>This is our brand new kitten Zephyr.</a:t>
            </a:r>
          </a:p>
          <a:p>
            <a:r>
              <a:rPr lang="en-US" dirty="0"/>
              <a:t>He is so cute!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And now that I've pulled you in with a kitten, a commercial!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14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July of this year,</a:t>
            </a:r>
          </a:p>
          <a:p>
            <a:r>
              <a:rPr lang="en-US" dirty="0"/>
              <a:t>I quit my job</a:t>
            </a:r>
          </a:p>
          <a:p>
            <a:r>
              <a:rPr lang="en-US" dirty="0"/>
              <a:t>And started </a:t>
            </a:r>
          </a:p>
          <a:p>
            <a:r>
              <a:rPr lang="en-US" dirty="0"/>
              <a:t>The Awesome Engineering Company.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52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first goal at Awesome Engineering </a:t>
            </a:r>
          </a:p>
          <a:p>
            <a:r>
              <a:rPr lang="en-US" dirty="0"/>
              <a:t>Is to come up with stable, secure, robust tooling </a:t>
            </a:r>
          </a:p>
          <a:p>
            <a:r>
              <a:rPr lang="en-US" dirty="0"/>
              <a:t>for building enterprise applications with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  <a:p>
            <a:r>
              <a:rPr lang="en-US" dirty="0"/>
              <a:t>Tooling that is free from external dependencies,</a:t>
            </a:r>
          </a:p>
          <a:p>
            <a:r>
              <a:rPr lang="en-US" dirty="0"/>
              <a:t>Tooling that is designed with scale in mind,</a:t>
            </a:r>
          </a:p>
          <a:p>
            <a:r>
              <a:rPr lang="en-US" dirty="0"/>
              <a:t>Tooling that is architected to be cohesive and work together.</a:t>
            </a:r>
          </a:p>
          <a:p>
            <a:endParaRPr lang="en-US" dirty="0"/>
          </a:p>
          <a:p>
            <a:r>
              <a:rPr lang="en-US" dirty="0"/>
              <a:t>In the coming months</a:t>
            </a:r>
          </a:p>
          <a:p>
            <a:r>
              <a:rPr lang="en-US" dirty="0"/>
              <a:t>I will be sharing some of what I have been building.</a:t>
            </a:r>
          </a:p>
          <a:p>
            <a:r>
              <a:rPr lang="en-US" dirty="0"/>
              <a:t>And I hope that all of you will help me out.</a:t>
            </a:r>
          </a:p>
          <a:p>
            <a:r>
              <a:rPr lang="en-US" dirty="0"/>
              <a:t>By taking my stuff for a test drive.</a:t>
            </a:r>
          </a:p>
          <a:p>
            <a:r>
              <a:rPr lang="en-US" dirty="0"/>
              <a:t>Kicking the tires, Filling a bug or two, </a:t>
            </a:r>
          </a:p>
          <a:p>
            <a:r>
              <a:rPr lang="en-US" dirty="0"/>
              <a:t>Or just generally talking with me about the enterprise problems you see with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And If you are interested you can checkout my initial work right now 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34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and/or </a:t>
            </a:r>
            <a:r>
              <a:rPr lang="en-US" dirty="0" err="1"/>
              <a:t>npm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&lt;TAKE PAUSE&gt;</a:t>
            </a:r>
          </a:p>
          <a:p>
            <a:endParaRPr lang="en-US" dirty="0"/>
          </a:p>
          <a:p>
            <a:r>
              <a:rPr lang="en-US" dirty="0"/>
              <a:t>Okay.</a:t>
            </a:r>
          </a:p>
          <a:p>
            <a:endParaRPr lang="en-US" dirty="0"/>
          </a:p>
          <a:p>
            <a:r>
              <a:rPr lang="en-US" dirty="0"/>
              <a:t>Commercial over.</a:t>
            </a:r>
          </a:p>
          <a:p>
            <a:endParaRPr lang="en-US" dirty="0"/>
          </a:p>
          <a:p>
            <a:r>
              <a:rPr lang="en-US" dirty="0"/>
              <a:t>Now back to…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87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66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purpose of Async/Await is to make </a:t>
            </a:r>
            <a:r>
              <a:rPr lang="en-US" dirty="0" err="1"/>
              <a:t>javascript</a:t>
            </a:r>
            <a:r>
              <a:rPr lang="en-US" dirty="0"/>
              <a:t>...</a:t>
            </a:r>
          </a:p>
          <a:p>
            <a:endParaRPr lang="en-US" dirty="0"/>
          </a:p>
          <a:p>
            <a:r>
              <a:rPr lang="en-US" dirty="0"/>
              <a:t>wait...</a:t>
            </a:r>
          </a:p>
          <a:p>
            <a:endParaRPr lang="en-US" dirty="0"/>
          </a:p>
          <a:p>
            <a:r>
              <a:rPr lang="en-US" dirty="0"/>
              <a:t>for a promise to resolve or reject.</a:t>
            </a:r>
          </a:p>
          <a:p>
            <a:endParaRPr lang="en-US" dirty="0"/>
          </a:p>
          <a:p>
            <a:r>
              <a:rPr lang="en-US" dirty="0"/>
              <a:t>That's it.</a:t>
            </a:r>
          </a:p>
          <a:p>
            <a:r>
              <a:rPr lang="en-US" dirty="0"/>
              <a:t>Nothing complicated.</a:t>
            </a:r>
          </a:p>
          <a:p>
            <a:r>
              <a:rPr lang="en-US" dirty="0"/>
              <a:t>But its so much more than that!</a:t>
            </a:r>
          </a:p>
          <a:p>
            <a:endParaRPr lang="en-US" dirty="0"/>
          </a:p>
          <a:p>
            <a:r>
              <a:rPr lang="en-US" dirty="0"/>
              <a:t>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09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 am I Brian</a:t>
            </a:r>
            <a:r>
              <a:rPr lang="en-US" baseline="0" dirty="0"/>
              <a:t> </a:t>
            </a:r>
            <a:r>
              <a:rPr lang="en-US" baseline="0" dirty="0" err="1"/>
              <a:t>Poeshen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98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await means no more then() methods.</a:t>
            </a:r>
          </a:p>
          <a:p>
            <a:endParaRPr lang="en-US" dirty="0"/>
          </a:p>
          <a:p>
            <a:r>
              <a:rPr lang="en-US" dirty="0"/>
              <a:t>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975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</a:t>
            </a:r>
          </a:p>
          <a:p>
            <a:endParaRPr lang="en-US" dirty="0"/>
          </a:p>
          <a:p>
            <a:r>
              <a:rPr lang="en-US" dirty="0"/>
              <a:t>values returned from the promise, are just returned from the await.</a:t>
            </a:r>
          </a:p>
          <a:p>
            <a:endParaRPr lang="en-US" dirty="0"/>
          </a:p>
          <a:p>
            <a:r>
              <a:rPr lang="en-US" dirty="0"/>
              <a:t>THREE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83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promise rejects, it just becomes a thrown error!</a:t>
            </a:r>
          </a:p>
          <a:p>
            <a:r>
              <a:rPr lang="en-US" dirty="0"/>
              <a:t>That you can catch!</a:t>
            </a:r>
          </a:p>
          <a:p>
            <a:r>
              <a:rPr lang="en-US" dirty="0"/>
              <a:t>With a try/catch block.</a:t>
            </a:r>
          </a:p>
          <a:p>
            <a:r>
              <a:rPr lang="en-US" dirty="0"/>
              <a:t>No more catch() methods!</a:t>
            </a:r>
          </a:p>
          <a:p>
            <a:endParaRPr lang="en-US" dirty="0"/>
          </a:p>
          <a:p>
            <a:r>
              <a:rPr lang="en-US" dirty="0"/>
              <a:t>FOUR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900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 is fundamentally cleaner to read.</a:t>
            </a:r>
          </a:p>
          <a:p>
            <a:r>
              <a:rPr lang="en-US" dirty="0"/>
              <a:t>The flow is inherent in the code.</a:t>
            </a:r>
          </a:p>
          <a:p>
            <a:endParaRPr lang="en-US" dirty="0"/>
          </a:p>
          <a:p>
            <a:r>
              <a:rPr lang="en-US" dirty="0"/>
              <a:t>FIVE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057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KITTEN!</a:t>
            </a:r>
          </a:p>
          <a:p>
            <a:r>
              <a:rPr lang="en-US" dirty="0"/>
              <a:t>How can you say no to him?</a:t>
            </a:r>
          </a:p>
          <a:p>
            <a:endParaRPr lang="en-US" dirty="0"/>
          </a:p>
          <a:p>
            <a:r>
              <a:rPr lang="en-US" dirty="0"/>
              <a:t>So,</a:t>
            </a:r>
            <a:r>
              <a:rPr lang="en-US" baseline="0" dirty="0"/>
              <a:t> now that you’ve had a second kitten,</a:t>
            </a:r>
          </a:p>
          <a:p>
            <a:r>
              <a:rPr lang="en-US" dirty="0"/>
              <a:t>Let take a look at how we use </a:t>
            </a:r>
            <a:r>
              <a:rPr lang="en-US" dirty="0" err="1"/>
              <a:t>async</a:t>
            </a:r>
            <a:r>
              <a:rPr lang="en-US" dirty="0"/>
              <a:t>/await.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589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basic example: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203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we have a function, sleep,</a:t>
            </a:r>
          </a:p>
          <a:p>
            <a:r>
              <a:rPr lang="en-US" dirty="0"/>
              <a:t>which returns a promise</a:t>
            </a:r>
          </a:p>
          <a:p>
            <a:r>
              <a:rPr lang="en-US" dirty="0"/>
              <a:t>that resolves after n milliseconds.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266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</a:t>
            </a:r>
            <a:r>
              <a:rPr lang="en-US" baseline="0" dirty="0"/>
              <a:t> we have a HelloWorld function</a:t>
            </a:r>
          </a:p>
          <a:p>
            <a:r>
              <a:rPr lang="en-US" baseline="0" dirty="0"/>
              <a:t>Which we want to</a:t>
            </a:r>
            <a:r>
              <a:rPr lang="en-US" dirty="0"/>
              <a:t> print out "hello",</a:t>
            </a:r>
          </a:p>
          <a:p>
            <a:r>
              <a:rPr lang="en-US" dirty="0"/>
              <a:t>wait 1000ms,</a:t>
            </a:r>
          </a:p>
          <a:p>
            <a:r>
              <a:rPr lang="en-US" dirty="0"/>
              <a:t>and then print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49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callbacks, our code would look like this:</a:t>
            </a:r>
          </a:p>
          <a:p>
            <a:endParaRPr lang="en-US" dirty="0"/>
          </a:p>
          <a:p>
            <a:r>
              <a:rPr lang="en-US" dirty="0"/>
              <a:t>Sleep takes two arguments,</a:t>
            </a:r>
          </a:p>
          <a:p>
            <a:r>
              <a:rPr lang="en-US" dirty="0"/>
              <a:t>the number of milliseconds to sleep</a:t>
            </a:r>
          </a:p>
          <a:p>
            <a:r>
              <a:rPr lang="en-US" dirty="0"/>
              <a:t>and the callback function to execute when done.</a:t>
            </a:r>
          </a:p>
          <a:p>
            <a:endParaRPr lang="en-US" dirty="0"/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prints out "hello",</a:t>
            </a:r>
          </a:p>
          <a:p>
            <a:r>
              <a:rPr lang="en-US" dirty="0"/>
              <a:t>calls sleep with 1000 and the function to run when done</a:t>
            </a:r>
          </a:p>
          <a:p>
            <a:r>
              <a:rPr lang="en-US" dirty="0"/>
              <a:t>which after 1000ms executes.</a:t>
            </a:r>
          </a:p>
          <a:p>
            <a:r>
              <a:rPr lang="en-US" dirty="0"/>
              <a:t>and prints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62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promises, our code would look like this:</a:t>
            </a:r>
          </a:p>
          <a:p>
            <a:endParaRPr lang="en-US" dirty="0"/>
          </a:p>
          <a:p>
            <a:r>
              <a:rPr lang="en-US" dirty="0"/>
              <a:t>Sleep takes one argument,</a:t>
            </a:r>
          </a:p>
          <a:p>
            <a:r>
              <a:rPr lang="en-US" dirty="0"/>
              <a:t>the number of milliseconds to sleep,</a:t>
            </a:r>
          </a:p>
          <a:p>
            <a:r>
              <a:rPr lang="en-US" dirty="0"/>
              <a:t>and returns a promise.</a:t>
            </a:r>
          </a:p>
          <a:p>
            <a:r>
              <a:rPr lang="en-US" dirty="0"/>
              <a:t>The promise will resolve, after the given number of milliseconds has passed.</a:t>
            </a:r>
          </a:p>
          <a:p>
            <a:endParaRPr lang="en-US" dirty="0"/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prints out "hello",</a:t>
            </a:r>
          </a:p>
          <a:p>
            <a:r>
              <a:rPr lang="en-US" dirty="0"/>
              <a:t>calls sleep with 1000</a:t>
            </a:r>
          </a:p>
          <a:p>
            <a:r>
              <a:rPr lang="en-US" dirty="0"/>
              <a:t>and tells the returned promise what to execute next.</a:t>
            </a:r>
          </a:p>
          <a:p>
            <a:r>
              <a:rPr lang="en-US" dirty="0"/>
              <a:t>which after 1000ms executes.</a:t>
            </a:r>
          </a:p>
          <a:p>
            <a:r>
              <a:rPr lang="en-US" dirty="0"/>
              <a:t>then prints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I’m not…</a:t>
            </a:r>
          </a:p>
          <a:p>
            <a:r>
              <a:rPr lang="en-US" dirty="0"/>
              <a:t>No, wait, that is me.</a:t>
            </a:r>
          </a:p>
          <a:p>
            <a:endParaRPr lang="en-US" dirty="0"/>
          </a:p>
          <a:p>
            <a:r>
              <a:rPr lang="en-US" dirty="0"/>
              <a:t>Long story.</a:t>
            </a:r>
          </a:p>
          <a:p>
            <a:endParaRPr lang="en-US" dirty="0"/>
          </a:p>
          <a:p>
            <a:r>
              <a:rPr lang="en-US" dirty="0"/>
              <a:t>Anyways,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667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async/await, our code would look like this:</a:t>
            </a:r>
          </a:p>
          <a:p>
            <a:endParaRPr lang="en-US" dirty="0"/>
          </a:p>
          <a:p>
            <a:r>
              <a:rPr lang="en-US" dirty="0"/>
              <a:t>Sleep is the same as the promise example before.</a:t>
            </a:r>
          </a:p>
          <a:p>
            <a:r>
              <a:rPr lang="en-US" dirty="0"/>
              <a:t>It takes one argument,</a:t>
            </a:r>
          </a:p>
          <a:p>
            <a:r>
              <a:rPr lang="en-US" dirty="0"/>
              <a:t>the number of milliseconds to sleep,</a:t>
            </a:r>
          </a:p>
          <a:p>
            <a:r>
              <a:rPr lang="en-US" dirty="0"/>
              <a:t>and returns a promise.</a:t>
            </a:r>
          </a:p>
          <a:p>
            <a:r>
              <a:rPr lang="en-US" dirty="0"/>
              <a:t>The promise will resolve, after the given number of milliseconds has passed.</a:t>
            </a:r>
          </a:p>
          <a:p>
            <a:endParaRPr lang="en-US" dirty="0"/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prints out "hello",</a:t>
            </a:r>
          </a:p>
          <a:p>
            <a:r>
              <a:rPr lang="en-US" dirty="0"/>
              <a:t>Calls sleep with 1000, </a:t>
            </a:r>
          </a:p>
          <a:p>
            <a:r>
              <a:rPr lang="en-US" dirty="0"/>
              <a:t>Sleep returns a promise.</a:t>
            </a:r>
          </a:p>
          <a:p>
            <a:r>
              <a:rPr lang="en-US" dirty="0"/>
              <a:t>Await pauses the execution until the promise resolves.</a:t>
            </a:r>
          </a:p>
          <a:p>
            <a:r>
              <a:rPr lang="en-US" dirty="0"/>
              <a:t>sleep resolves,</a:t>
            </a:r>
          </a:p>
          <a:p>
            <a:r>
              <a:rPr lang="en-US" dirty="0"/>
              <a:t>the await resumes,</a:t>
            </a:r>
          </a:p>
          <a:p>
            <a:r>
              <a:rPr lang="en-US" dirty="0"/>
              <a:t>and it prints out “world".</a:t>
            </a:r>
          </a:p>
          <a:p>
            <a:endParaRPr lang="en-US" dirty="0"/>
          </a:p>
          <a:p>
            <a:r>
              <a:rPr lang="en-US" dirty="0"/>
              <a:t>Comparing the three…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422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that the sleep method, </a:t>
            </a:r>
          </a:p>
          <a:p>
            <a:r>
              <a:rPr lang="en-US" dirty="0"/>
              <a:t>is slightly more complicated in the promise and async/await versions</a:t>
            </a:r>
          </a:p>
          <a:p>
            <a:r>
              <a:rPr lang="en-US" dirty="0"/>
              <a:t>But the code for HelloWorld is much cleaner in the async/await version.</a:t>
            </a:r>
          </a:p>
          <a:p>
            <a:r>
              <a:rPr lang="en-US" dirty="0"/>
              <a:t>Also, in the callback and promise versions </a:t>
            </a:r>
          </a:p>
          <a:p>
            <a:r>
              <a:rPr lang="en-US" dirty="0"/>
              <a:t>our HelloWorld runs internal functions.</a:t>
            </a:r>
          </a:p>
          <a:p>
            <a:r>
              <a:rPr lang="en-US" dirty="0"/>
              <a:t>None of that is necessary in the async/await version.</a:t>
            </a:r>
          </a:p>
          <a:p>
            <a:endParaRPr lang="en-US" dirty="0"/>
          </a:p>
          <a:p>
            <a:r>
              <a:rPr lang="en-US" dirty="0"/>
              <a:t>Imagine if we wanted to call our sleep function twice in a row.</a:t>
            </a:r>
          </a:p>
          <a:p>
            <a:r>
              <a:rPr lang="en-US" dirty="0"/>
              <a:t>Or three times.  Gets complicated with callbacks</a:t>
            </a:r>
          </a:p>
          <a:p>
            <a:r>
              <a:rPr lang="en-US" dirty="0"/>
              <a:t>A little better with promises</a:t>
            </a:r>
          </a:p>
          <a:p>
            <a:r>
              <a:rPr lang="en-US" dirty="0"/>
              <a:t>But with async/await it readily simple and apparent…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Next, lets break async/await down a bit more to understand it better.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998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First, in order to use await, we must first tell JavaScript to expect it.</a:t>
            </a:r>
          </a:p>
          <a:p>
            <a:r>
              <a:rPr lang="en-US" dirty="0"/>
              <a:t>this is done at the function level</a:t>
            </a:r>
          </a:p>
          <a:p>
            <a:r>
              <a:rPr lang="en-US" dirty="0"/>
              <a:t>by specifying that the function is an async function.</a:t>
            </a:r>
          </a:p>
          <a:p>
            <a:endParaRPr lang="en-US" dirty="0"/>
          </a:p>
          <a:p>
            <a:r>
              <a:rPr lang="en-US" dirty="0"/>
              <a:t>This creates a slightly different type of function than a function definition without the async keyword.</a:t>
            </a:r>
          </a:p>
          <a:p>
            <a:r>
              <a:rPr lang="en-US" dirty="0"/>
              <a:t>You can see this with a quick test in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189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async function will execute like a standard function</a:t>
            </a:r>
          </a:p>
          <a:p>
            <a:r>
              <a:rPr lang="en-US" dirty="0"/>
              <a:t>until it hits an await statement.</a:t>
            </a:r>
          </a:p>
          <a:p>
            <a:r>
              <a:rPr lang="en-US" dirty="0"/>
              <a:t>At that point the async function execution will pause</a:t>
            </a:r>
          </a:p>
          <a:p>
            <a:r>
              <a:rPr lang="en-US" dirty="0"/>
              <a:t>until the awaited promise resolves</a:t>
            </a:r>
          </a:p>
          <a:p>
            <a:endParaRPr lang="en-US" dirty="0"/>
          </a:p>
          <a:p>
            <a:r>
              <a:rPr lang="en-US" dirty="0"/>
              <a:t>This pause doesn't block the main </a:t>
            </a:r>
            <a:r>
              <a:rPr lang="en-US" dirty="0" err="1"/>
              <a:t>javascript</a:t>
            </a:r>
            <a:r>
              <a:rPr lang="en-US" dirty="0"/>
              <a:t> thread, </a:t>
            </a:r>
          </a:p>
          <a:p>
            <a:r>
              <a:rPr lang="en-US" dirty="0"/>
              <a:t>So tasks waiting in the execution stack </a:t>
            </a:r>
          </a:p>
          <a:p>
            <a:r>
              <a:rPr lang="en-US" dirty="0"/>
              <a:t>will continue to run </a:t>
            </a:r>
          </a:p>
          <a:p>
            <a:r>
              <a:rPr lang="en-US" dirty="0"/>
              <a:t>while your async function is paused.</a:t>
            </a:r>
          </a:p>
          <a:p>
            <a:endParaRPr lang="en-US" dirty="0"/>
          </a:p>
          <a:p>
            <a:r>
              <a:rPr lang="en-US" dirty="0"/>
              <a:t>Once the promise resolves,</a:t>
            </a:r>
          </a:p>
          <a:p>
            <a:r>
              <a:rPr lang="en-US" dirty="0"/>
              <a:t>The</a:t>
            </a:r>
            <a:r>
              <a:rPr lang="en-US" baseline="0" dirty="0"/>
              <a:t> await completes</a:t>
            </a:r>
          </a:p>
          <a:p>
            <a:r>
              <a:rPr lang="en-US" baseline="0" dirty="0"/>
              <a:t>And execution of the function continues.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Now, once we have an async function, we can use 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194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await keyword is used to tell an async function</a:t>
            </a:r>
          </a:p>
          <a:p>
            <a:r>
              <a:rPr lang="en-US" dirty="0"/>
              <a:t>that it should wait for the expression that follows to resolve.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560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await must be followed by an expression</a:t>
            </a:r>
          </a:p>
          <a:p>
            <a:r>
              <a:rPr lang="en-US" dirty="0"/>
              <a:t>as in "await square(4)" or "await some value".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08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following expression results in a promise,</a:t>
            </a:r>
          </a:p>
          <a:p>
            <a:r>
              <a:rPr lang="en-US" dirty="0"/>
              <a:t>await will pause execution</a:t>
            </a:r>
          </a:p>
          <a:p>
            <a:r>
              <a:rPr lang="en-US" dirty="0"/>
              <a:t>until the promise resolves or rejects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547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evaluated expression does not result in a promise,</a:t>
            </a:r>
          </a:p>
          <a:p>
            <a:r>
              <a:rPr lang="en-US" dirty="0"/>
              <a:t>a value for example,</a:t>
            </a:r>
          </a:p>
          <a:p>
            <a:r>
              <a:rPr lang="en-US" dirty="0"/>
              <a:t>Like 123 here,</a:t>
            </a:r>
          </a:p>
          <a:p>
            <a:r>
              <a:rPr lang="en-US" dirty="0"/>
              <a:t>await will wrap the value in an immediately resolving promise</a:t>
            </a:r>
          </a:p>
          <a:p>
            <a:r>
              <a:rPr lang="en-US" dirty="0"/>
              <a:t>With </a:t>
            </a:r>
            <a:r>
              <a:rPr lang="en-US" dirty="0" err="1"/>
              <a:t>Promise.resolve</a:t>
            </a:r>
            <a:r>
              <a:rPr lang="en-US" dirty="0"/>
              <a:t>()</a:t>
            </a:r>
          </a:p>
          <a:p>
            <a:r>
              <a:rPr lang="en-US" dirty="0"/>
              <a:t>And wait for that to resolve.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143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Await is an expression in and of itself</a:t>
            </a:r>
          </a:p>
          <a:p>
            <a:r>
              <a:rPr lang="en-US" dirty="0"/>
              <a:t>And thus can be used anywhere an expression is used</a:t>
            </a:r>
          </a:p>
          <a:p>
            <a:r>
              <a:rPr lang="en-US" dirty="0"/>
              <a:t>Including assignments</a:t>
            </a:r>
          </a:p>
          <a:p>
            <a:r>
              <a:rPr lang="en-US" dirty="0"/>
              <a:t>Or returns</a:t>
            </a:r>
          </a:p>
          <a:p>
            <a:r>
              <a:rPr lang="en-US" dirty="0"/>
              <a:t>Or as arguments to other functions, </a:t>
            </a:r>
          </a:p>
          <a:p>
            <a:r>
              <a:rPr lang="en-US" dirty="0"/>
              <a:t>As shown here.</a:t>
            </a:r>
          </a:p>
          <a:p>
            <a:endParaRPr lang="en-US" dirty="0"/>
          </a:p>
          <a:p>
            <a:r>
              <a:rPr lang="en-US" dirty="0"/>
              <a:t>So that’s the basics of async/await…</a:t>
            </a:r>
          </a:p>
          <a:p>
            <a:r>
              <a:rPr lang="en-US" dirty="0"/>
              <a:t>But it wouldn’t be JavaScript if there weren’t a few side effects to know…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72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Generally if you await on a called function, </a:t>
            </a:r>
          </a:p>
          <a:p>
            <a:r>
              <a:rPr lang="en-US" dirty="0"/>
              <a:t>that function should return a promise.</a:t>
            </a:r>
          </a:p>
          <a:p>
            <a:r>
              <a:rPr lang="en-US" dirty="0"/>
              <a:t>Otherwise, the await may not pause as expected.</a:t>
            </a:r>
          </a:p>
          <a:p>
            <a:r>
              <a:rPr lang="en-US" dirty="0"/>
              <a:t>So get in the habit</a:t>
            </a:r>
            <a:r>
              <a:rPr lang="en-US" baseline="0" dirty="0"/>
              <a:t> of only awaiting on things that return a promise.</a:t>
            </a:r>
          </a:p>
          <a:p>
            <a:endParaRPr lang="en-US" dirty="0"/>
          </a:p>
          <a:p>
            <a:r>
              <a:rPr lang="en-US" dirty="0"/>
              <a:t>Also, await doesn’t really save you from writing Promises,</a:t>
            </a:r>
          </a:p>
          <a:p>
            <a:r>
              <a:rPr lang="en-US" dirty="0"/>
              <a:t>They are still very, very much a part of </a:t>
            </a:r>
            <a:r>
              <a:rPr lang="en-US" dirty="0" err="1"/>
              <a:t>async</a:t>
            </a:r>
            <a:r>
              <a:rPr lang="en-US" dirty="0"/>
              <a:t>/await.</a:t>
            </a:r>
          </a:p>
          <a:p>
            <a:endParaRPr lang="en-US" dirty="0"/>
          </a:p>
          <a:p>
            <a:r>
              <a:rPr lang="en-US" dirty="0"/>
              <a:t>But it does save you from writing then() methods.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32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am.</a:t>
            </a:r>
          </a:p>
          <a:p>
            <a:endParaRPr lang="en-US" dirty="0"/>
          </a:p>
          <a:p>
            <a:r>
              <a:rPr lang="en-US" dirty="0"/>
              <a:t>You might know me from here at </a:t>
            </a:r>
            <a:r>
              <a:rPr lang="en-US" dirty="0" err="1"/>
              <a:t>CharmCityJS</a:t>
            </a:r>
            <a:endParaRPr lang="en-US" dirty="0"/>
          </a:p>
          <a:p>
            <a:r>
              <a:rPr lang="en-US" dirty="0"/>
              <a:t>Or </a:t>
            </a:r>
            <a:r>
              <a:rPr lang="en-US" dirty="0" err="1"/>
              <a:t>NodeSchool</a:t>
            </a:r>
            <a:endParaRPr lang="en-US" dirty="0"/>
          </a:p>
          <a:p>
            <a:r>
              <a:rPr lang="en-US" dirty="0"/>
              <a:t>Or from around the community.</a:t>
            </a:r>
          </a:p>
          <a:p>
            <a:endParaRPr lang="en-US" dirty="0"/>
          </a:p>
          <a:p>
            <a:r>
              <a:rPr lang="en-US" dirty="0"/>
              <a:t>But if you don’t…</a:t>
            </a:r>
          </a:p>
          <a:p>
            <a:r>
              <a:rPr lang="en-US" dirty="0"/>
              <a:t>these are my places…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and I work for this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619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one of the awesome features of async/await is that</a:t>
            </a:r>
          </a:p>
          <a:p>
            <a:r>
              <a:rPr lang="en-US" dirty="0"/>
              <a:t>promise rejections are just thrown as exceptions.</a:t>
            </a:r>
          </a:p>
          <a:p>
            <a:endParaRPr lang="en-US" dirty="0"/>
          </a:p>
          <a:p>
            <a:r>
              <a:rPr lang="en-US" dirty="0"/>
              <a:t>This means you can use a standard try/catch block</a:t>
            </a:r>
          </a:p>
          <a:p>
            <a:r>
              <a:rPr lang="en-US" dirty="0"/>
              <a:t>to handle the rejection you get back from your promise!</a:t>
            </a:r>
          </a:p>
          <a:p>
            <a:endParaRPr lang="en-US" dirty="0"/>
          </a:p>
          <a:p>
            <a:r>
              <a:rPr lang="en-US" dirty="0"/>
              <a:t>It is worth pointing out</a:t>
            </a:r>
          </a:p>
          <a:p>
            <a:r>
              <a:rPr lang="en-US" dirty="0"/>
              <a:t>you should always catch your await exceptions</a:t>
            </a:r>
          </a:p>
          <a:p>
            <a:r>
              <a:rPr lang="en-US" dirty="0"/>
              <a:t>or you end up with the dreaded </a:t>
            </a:r>
            <a:r>
              <a:rPr lang="en-US" dirty="0" err="1"/>
              <a:t>UnhandledRejection</a:t>
            </a:r>
            <a:r>
              <a:rPr lang="en-US" dirty="0"/>
              <a:t> exception</a:t>
            </a:r>
          </a:p>
          <a:p>
            <a:endParaRPr lang="en-US" dirty="0"/>
          </a:p>
          <a:p>
            <a:r>
              <a:rPr lang="en-US" dirty="0"/>
              <a:t>If you have</a:t>
            </a:r>
            <a:r>
              <a:rPr lang="en-US" baseline="0" dirty="0"/>
              <a:t> used promises a lot, </a:t>
            </a:r>
          </a:p>
          <a:p>
            <a:r>
              <a:rPr lang="en-US" baseline="0" dirty="0"/>
              <a:t>you are all to familiar with this exception;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But, the good news is these are far easier to read</a:t>
            </a:r>
          </a:p>
          <a:p>
            <a:r>
              <a:rPr lang="en-US" dirty="0"/>
              <a:t>And to trace,</a:t>
            </a:r>
          </a:p>
          <a:p>
            <a:r>
              <a:rPr lang="en-US" dirty="0"/>
              <a:t>with async/await then just straight promises.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728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a special case comes up with async/await and iteration.</a:t>
            </a:r>
          </a:p>
          <a:p>
            <a:endParaRPr lang="en-US" dirty="0"/>
          </a:p>
          <a:p>
            <a:r>
              <a:rPr lang="en-US" dirty="0"/>
              <a:t>By and large we no longer really use for loops</a:t>
            </a:r>
          </a:p>
          <a:p>
            <a:r>
              <a:rPr lang="en-US" dirty="0"/>
              <a:t>for iterating over arrays anymore.</a:t>
            </a:r>
          </a:p>
          <a:p>
            <a:r>
              <a:rPr lang="en-US" dirty="0"/>
              <a:t>Instead we use Array methods </a:t>
            </a:r>
          </a:p>
          <a:p>
            <a:r>
              <a:rPr lang="en-US" dirty="0"/>
              <a:t>like </a:t>
            </a:r>
            <a:r>
              <a:rPr lang="en-US" dirty="0" err="1"/>
              <a:t>forEach</a:t>
            </a:r>
            <a:r>
              <a:rPr lang="en-US" dirty="0"/>
              <a:t>() and map() and filter() which take an iteration method</a:t>
            </a:r>
          </a:p>
          <a:p>
            <a:r>
              <a:rPr lang="en-US" dirty="0"/>
              <a:t>Like</a:t>
            </a:r>
            <a:r>
              <a:rPr lang="en-US" baseline="0" dirty="0"/>
              <a:t> I’ve shown here.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However, if the iteration method needs to await ,</a:t>
            </a:r>
          </a:p>
          <a:p>
            <a:r>
              <a:rPr lang="en-US" dirty="0"/>
              <a:t>things </a:t>
            </a:r>
            <a:r>
              <a:rPr lang="en-US" dirty="0" err="1"/>
              <a:t>dont</a:t>
            </a:r>
            <a:r>
              <a:rPr lang="en-US" dirty="0"/>
              <a:t> quite work as expected.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011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see our square function returns a promise</a:t>
            </a:r>
          </a:p>
          <a:p>
            <a:r>
              <a:rPr lang="en-US" dirty="0"/>
              <a:t>And takes 250ms to square a number</a:t>
            </a:r>
          </a:p>
          <a:p>
            <a:r>
              <a:rPr lang="en-US" dirty="0"/>
              <a:t>For whatever reason.</a:t>
            </a:r>
          </a:p>
          <a:p>
            <a:endParaRPr lang="en-US" dirty="0"/>
          </a:p>
          <a:p>
            <a:r>
              <a:rPr lang="en-US" dirty="0"/>
              <a:t>Calling </a:t>
            </a:r>
            <a:r>
              <a:rPr lang="en-US" dirty="0" err="1"/>
              <a:t>a.map</a:t>
            </a:r>
            <a:r>
              <a:rPr lang="en-US" dirty="0"/>
              <a:t>() and awaiting inside of it doesn’t work like we expect.</a:t>
            </a:r>
          </a:p>
          <a:p>
            <a:r>
              <a:rPr lang="en-US" dirty="0"/>
              <a:t>The map function will actually return </a:t>
            </a:r>
          </a:p>
          <a:p>
            <a:r>
              <a:rPr lang="en-US" dirty="0"/>
              <a:t>BEFORE the await functions have resolved.</a:t>
            </a:r>
          </a:p>
          <a:p>
            <a:r>
              <a:rPr lang="en-US" dirty="0"/>
              <a:t>Thus giving us an array of unresolved promises.</a:t>
            </a:r>
          </a:p>
          <a:p>
            <a:endParaRPr lang="en-US" dirty="0"/>
          </a:p>
          <a:p>
            <a:r>
              <a:rPr lang="en-US" dirty="0"/>
              <a:t>Instead, you have to do it like this…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777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Square() is the same, but we have changed our map function.</a:t>
            </a:r>
          </a:p>
          <a:p>
            <a:endParaRPr lang="en-US" dirty="0"/>
          </a:p>
          <a:p>
            <a:r>
              <a:rPr lang="en-US" dirty="0"/>
              <a:t>Instead of awaiting inside of the iterator,</a:t>
            </a:r>
          </a:p>
          <a:p>
            <a:r>
              <a:rPr lang="en-US" dirty="0"/>
              <a:t>For each iteration of our array </a:t>
            </a:r>
          </a:p>
          <a:p>
            <a:r>
              <a:rPr lang="en-US" dirty="0"/>
              <a:t>we return the unresolved promise.</a:t>
            </a:r>
          </a:p>
          <a:p>
            <a:r>
              <a:rPr lang="en-US" dirty="0"/>
              <a:t>The resulting array of promises, </a:t>
            </a:r>
          </a:p>
          <a:p>
            <a:r>
              <a:rPr lang="en-US" dirty="0"/>
              <a:t>is then passed to </a:t>
            </a:r>
            <a:r>
              <a:rPr lang="en-US" dirty="0" err="1"/>
              <a:t>Promise.all</a:t>
            </a:r>
            <a:r>
              <a:rPr lang="en-US" dirty="0"/>
              <a:t>(),</a:t>
            </a:r>
          </a:p>
          <a:p>
            <a:r>
              <a:rPr lang="en-US" dirty="0"/>
              <a:t>Which returns a promise that resolves </a:t>
            </a:r>
          </a:p>
          <a:p>
            <a:r>
              <a:rPr lang="en-US" dirty="0"/>
              <a:t>only when all the promises in the passed array</a:t>
            </a:r>
          </a:p>
          <a:p>
            <a:r>
              <a:rPr lang="en-US" dirty="0"/>
              <a:t>Have resolved.</a:t>
            </a:r>
          </a:p>
          <a:p>
            <a:endParaRPr lang="en-US" dirty="0"/>
          </a:p>
          <a:p>
            <a:r>
              <a:rPr lang="en-US" dirty="0"/>
              <a:t>If we await on the </a:t>
            </a:r>
            <a:r>
              <a:rPr lang="en-US" dirty="0" err="1"/>
              <a:t>Promise.all</a:t>
            </a:r>
            <a:r>
              <a:rPr lang="en-US" dirty="0"/>
              <a:t>() promise, </a:t>
            </a:r>
          </a:p>
          <a:p>
            <a:r>
              <a:rPr lang="en-US" dirty="0"/>
              <a:t>Then we achieve the desired result.</a:t>
            </a:r>
          </a:p>
          <a:p>
            <a:r>
              <a:rPr lang="en-US" dirty="0"/>
              <a:t>&lt;PAUSE&gt;</a:t>
            </a:r>
          </a:p>
          <a:p>
            <a:r>
              <a:rPr lang="en-US" dirty="0"/>
              <a:t>So that’s how you use async/await.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827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But before we all go rushing out for beer</a:t>
            </a:r>
          </a:p>
          <a:p>
            <a:r>
              <a:rPr lang="en-US" dirty="0"/>
              <a:t>Which you absolutely should do </a:t>
            </a:r>
          </a:p>
          <a:p>
            <a:r>
              <a:rPr lang="en-US" dirty="0"/>
              <a:t>because half of the reason to come to these meetups </a:t>
            </a:r>
          </a:p>
          <a:p>
            <a:r>
              <a:rPr lang="en-US" dirty="0"/>
              <a:t>is to meet other people…</a:t>
            </a:r>
          </a:p>
          <a:p>
            <a:endParaRPr lang="en-US" dirty="0"/>
          </a:p>
          <a:p>
            <a:r>
              <a:rPr lang="en-US" dirty="0"/>
              <a:t>A few last things.</a:t>
            </a:r>
          </a:p>
          <a:p>
            <a:endParaRPr lang="en-US" dirty="0"/>
          </a:p>
          <a:p>
            <a:r>
              <a:rPr lang="en-US" dirty="0"/>
              <a:t>First, async/await is not without it drawbacks.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438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Almost nothing in </a:t>
            </a:r>
            <a:r>
              <a:rPr lang="en-US" dirty="0" err="1"/>
              <a:t>nodejs</a:t>
            </a:r>
            <a:r>
              <a:rPr lang="en-US" dirty="0"/>
              <a:t> core libraries uses promises </a:t>
            </a:r>
          </a:p>
          <a:p>
            <a:r>
              <a:rPr lang="en-US" dirty="0"/>
              <a:t>at this point.</a:t>
            </a:r>
          </a:p>
          <a:p>
            <a:endParaRPr lang="en-US" dirty="0"/>
          </a:p>
          <a:p>
            <a:r>
              <a:rPr lang="en-US" dirty="0"/>
              <a:t>However, they are working on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750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</a:t>
            </a:r>
            <a:r>
              <a:rPr lang="en-US" dirty="0" err="1"/>
              <a:t>nodejs</a:t>
            </a:r>
            <a:r>
              <a:rPr lang="en-US" dirty="0"/>
              <a:t> v10 added the </a:t>
            </a:r>
            <a:r>
              <a:rPr lang="en-US" dirty="0" err="1"/>
              <a:t>fs.promises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give us promise versions of all the </a:t>
            </a:r>
            <a:r>
              <a:rPr lang="en-US" dirty="0" err="1"/>
              <a:t>FileSystem</a:t>
            </a:r>
            <a:r>
              <a:rPr lang="en-US" dirty="0"/>
              <a:t> calls.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hopefully, more will follow.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Additionally </a:t>
            </a:r>
            <a:r>
              <a:rPr lang="en-US" dirty="0" err="1"/>
              <a:t>nodejs</a:t>
            </a:r>
            <a:r>
              <a:rPr lang="en-US" dirty="0"/>
              <a:t> offers us </a:t>
            </a:r>
            <a:r>
              <a:rPr lang="en-US" dirty="0" err="1"/>
              <a:t>util.promisify</a:t>
            </a:r>
            <a:r>
              <a:rPr lang="en-US" dirty="0"/>
              <a:t>()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convert </a:t>
            </a:r>
            <a:r>
              <a:rPr lang="en-US" dirty="0" err="1"/>
              <a:t>nodejs</a:t>
            </a:r>
            <a:r>
              <a:rPr lang="en-US" dirty="0"/>
              <a:t> style callbacks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387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Into promise version of the same call.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you need to be careful with using </a:t>
            </a:r>
            <a:r>
              <a:rPr lang="en-US" dirty="0" err="1"/>
              <a:t>util.promisify</a:t>
            </a:r>
            <a:r>
              <a:rPr lang="en-US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Especially around the number of arguments.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many cases </a:t>
            </a:r>
            <a:r>
              <a:rPr lang="en-US" dirty="0" err="1"/>
              <a:t>nodejs</a:t>
            </a:r>
            <a:r>
              <a:rPr lang="en-US" dirty="0"/>
              <a:t> allows for the same call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 used with different arguments,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can make </a:t>
            </a:r>
            <a:r>
              <a:rPr lang="en-US" dirty="0" err="1"/>
              <a:t>util.promisify</a:t>
            </a:r>
            <a:r>
              <a:rPr lang="en-US" dirty="0"/>
              <a:t>() act a little </a:t>
            </a:r>
            <a:r>
              <a:rPr lang="en-US" dirty="0" err="1"/>
              <a:t>wierd</a:t>
            </a:r>
            <a:r>
              <a:rPr lang="en-US" dirty="0"/>
              <a:t>.</a:t>
            </a:r>
          </a:p>
          <a:p>
            <a:br>
              <a:rPr lang="en-US" dirty="0"/>
            </a:br>
            <a:r>
              <a:rPr lang="en-US" dirty="0"/>
              <a:t>Secondly, when we were previously talking about the async keyword</a:t>
            </a:r>
          </a:p>
          <a:p>
            <a:r>
              <a:rPr lang="en-US" dirty="0"/>
              <a:t>I mentioned that in order to use await, it must be inside an async function.</a:t>
            </a:r>
          </a:p>
          <a:p>
            <a:r>
              <a:rPr lang="en-US" dirty="0"/>
              <a:t>This means that you cannot use the await keyword in your top-level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53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there is currently a proposal </a:t>
            </a:r>
          </a:p>
          <a:p>
            <a:r>
              <a:rPr lang="en-US" dirty="0"/>
              <a:t>for supporting top-level await for ES2019.</a:t>
            </a:r>
          </a:p>
          <a:p>
            <a:r>
              <a:rPr lang="en-US" dirty="0"/>
              <a:t>and there are work arounds </a:t>
            </a:r>
          </a:p>
          <a:p>
            <a:r>
              <a:rPr lang="en-US" dirty="0"/>
              <a:t>such as using an IIFE or the like.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All right that's it.</a:t>
            </a:r>
          </a:p>
          <a:p>
            <a:r>
              <a:rPr lang="en-US" dirty="0"/>
              <a:t>That's why you should be using async/await in your code.</a:t>
            </a:r>
          </a:p>
          <a:p>
            <a:r>
              <a:rPr lang="en-US" dirty="0"/>
              <a:t>It’s super simple,</a:t>
            </a:r>
          </a:p>
          <a:p>
            <a:r>
              <a:rPr lang="en-US" dirty="0"/>
              <a:t>It makes your code more readable,</a:t>
            </a:r>
          </a:p>
          <a:p>
            <a:r>
              <a:rPr lang="en-US" dirty="0"/>
              <a:t>And it frees us from callback hell and promise purgatory.</a:t>
            </a:r>
          </a:p>
          <a:p>
            <a:endParaRPr lang="en-US" dirty="0"/>
          </a:p>
          <a:p>
            <a:r>
              <a:rPr lang="en-US" dirty="0"/>
              <a:t>So what are you waiting for?</a:t>
            </a:r>
          </a:p>
          <a:p>
            <a:r>
              <a:rPr lang="en-US" dirty="0"/>
              <a:t>Async/await is supported by all the modern browsers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276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well as </a:t>
            </a:r>
            <a:r>
              <a:rPr lang="en-US" dirty="0" err="1"/>
              <a:t>nodejs</a:t>
            </a:r>
            <a:r>
              <a:rPr lang="en-US" dirty="0"/>
              <a:t> v8 or later. </a:t>
            </a:r>
          </a:p>
          <a:p>
            <a:endParaRPr lang="en-US" dirty="0"/>
          </a:p>
          <a:p>
            <a:r>
              <a:rPr lang="en-US" dirty="0"/>
              <a:t>There are some edge cases but hopefully</a:t>
            </a:r>
          </a:p>
          <a:p>
            <a:r>
              <a:rPr lang="en-US" dirty="0"/>
              <a:t>internet explorer will die a horrible death soon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we can finally move on.</a:t>
            </a:r>
          </a:p>
          <a:p>
            <a:endParaRPr lang="en-US" dirty="0"/>
          </a:p>
          <a:p>
            <a:r>
              <a:rPr lang="en-US" dirty="0"/>
              <a:t>And seriously, is blackberry really still a thing?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0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Awesome Engineering Company.</a:t>
            </a:r>
          </a:p>
          <a:p>
            <a:r>
              <a:rPr lang="en-US" dirty="0"/>
              <a:t>Which makes libraries and enterprise applications </a:t>
            </a:r>
          </a:p>
          <a:p>
            <a:r>
              <a:rPr lang="en-US" dirty="0"/>
              <a:t>In </a:t>
            </a:r>
            <a:r>
              <a:rPr lang="en-US" dirty="0" err="1"/>
              <a:t>nodejs</a:t>
            </a:r>
            <a:r>
              <a:rPr lang="en-US" dirty="0"/>
              <a:t> for handling massive scale.</a:t>
            </a:r>
          </a:p>
          <a:p>
            <a:endParaRPr lang="en-US" dirty="0"/>
          </a:p>
          <a:p>
            <a:r>
              <a:rPr lang="en-US" dirty="0"/>
              <a:t>I'll hit you with a sales pitch in a few minutes.</a:t>
            </a:r>
          </a:p>
          <a:p>
            <a:endParaRPr lang="en-US" dirty="0"/>
          </a:p>
          <a:p>
            <a:r>
              <a:rPr lang="en-US" dirty="0"/>
              <a:t>But for now I'm here to talk to you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526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</a:t>
            </a:r>
          </a:p>
          <a:p>
            <a:endParaRPr lang="en-US" dirty="0"/>
          </a:p>
          <a:p>
            <a:r>
              <a:rPr lang="en-US" dirty="0"/>
              <a:t>stop “Awaiting" </a:t>
            </a:r>
          </a:p>
          <a:p>
            <a:r>
              <a:rPr lang="en-US" dirty="0"/>
              <a:t>and resolve your feelings </a:t>
            </a:r>
          </a:p>
          <a:p>
            <a:r>
              <a:rPr lang="en-US" dirty="0"/>
              <a:t>for using async/await... </a:t>
            </a:r>
          </a:p>
          <a:p>
            <a:r>
              <a:rPr lang="en-US" dirty="0"/>
              <a:t>before the rest of the world </a:t>
            </a:r>
          </a:p>
          <a:p>
            <a:r>
              <a:rPr lang="en-US" dirty="0"/>
              <a:t>rejects you.</a:t>
            </a:r>
          </a:p>
          <a:p>
            <a:r>
              <a:rPr lang="en-US" dirty="0"/>
              <a:t>I promise you</a:t>
            </a:r>
            <a:r>
              <a:rPr lang="en-US" baseline="0" dirty="0"/>
              <a:t> wont regret it.</a:t>
            </a:r>
          </a:p>
          <a:p>
            <a:r>
              <a:rPr lang="en-US" baseline="0" dirty="0"/>
              <a:t>If you do you can call me back.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Thanks you</a:t>
            </a:r>
            <a:r>
              <a:rPr lang="en-US" baseline="0" dirty="0"/>
              <a:t> for</a:t>
            </a:r>
            <a:r>
              <a:rPr lang="en-US" dirty="0"/>
              <a:t> listening.</a:t>
            </a:r>
          </a:p>
          <a:p>
            <a:r>
              <a:rPr lang="en-US" dirty="0"/>
              <a:t>&lt;NEXT SLIDE&gt;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08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69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You "Awaiting" to use </a:t>
            </a:r>
            <a:r>
              <a:rPr lang="en-US" dirty="0" err="1"/>
              <a:t>Async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(Something about this font makes me want to modulate</a:t>
            </a:r>
            <a:r>
              <a:rPr lang="en-US" baseline="0" dirty="0"/>
              <a:t> my tone</a:t>
            </a:r>
          </a:p>
          <a:p>
            <a:r>
              <a:rPr lang="en-US" baseline="0" dirty="0"/>
              <a:t>Make it sound more baritone, more </a:t>
            </a:r>
            <a:r>
              <a:rPr lang="en-US" baseline="0" dirty="0" err="1"/>
              <a:t>grandious</a:t>
            </a:r>
            <a:r>
              <a:rPr lang="en-US" baseline="0" dirty="0"/>
              <a:t>!	</a:t>
            </a:r>
            <a:endParaRPr lang="en-US" dirty="0"/>
          </a:p>
          <a:p>
            <a:endParaRPr lang="en-US" dirty="0"/>
          </a:p>
          <a:p>
            <a:r>
              <a:rPr lang="en-US" dirty="0"/>
              <a:t>So yea, today we are talking about </a:t>
            </a:r>
            <a:r>
              <a:rPr lang="en-US" dirty="0" err="1"/>
              <a:t>async</a:t>
            </a:r>
            <a:r>
              <a:rPr lang="en-US" dirty="0"/>
              <a:t>/await…</a:t>
            </a:r>
            <a:endParaRPr lang="en-US" baseline="0" dirty="0"/>
          </a:p>
          <a:p>
            <a:endParaRPr lang="en-US" dirty="0"/>
          </a:p>
          <a:p>
            <a:r>
              <a:rPr lang="en-US" dirty="0"/>
              <a:t>BUT!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95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talk to you about Async/Await</a:t>
            </a:r>
          </a:p>
          <a:p>
            <a:r>
              <a:rPr lang="en-US" dirty="0"/>
              <a:t>we first need to revisit the history of JavaScript.</a:t>
            </a:r>
          </a:p>
          <a:p>
            <a:r>
              <a:rPr lang="en-US" dirty="0"/>
              <a:t>And I'm sure many of you have heard this before,</a:t>
            </a:r>
          </a:p>
          <a:p>
            <a:r>
              <a:rPr lang="en-US" dirty="0"/>
              <a:t>so I will try to be quick.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06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1993 we get the first graphical browser NCSA Mosaic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00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51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DE1D0E-26FF-4CE2-AF00-20EB568E3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72" y="1852544"/>
            <a:ext cx="11625438" cy="32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C516E6-6FB4-4EAE-B3F0-2461E46EF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50" y="412750"/>
            <a:ext cx="46863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5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7CE602-4D65-4BBD-B44F-8585ACC19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29" y="892667"/>
            <a:ext cx="6475742" cy="50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5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E96B82B-7579-4CA9-A006-F20E892D5D6B}"/>
              </a:ext>
            </a:extLst>
          </p:cNvPr>
          <p:cNvGrpSpPr/>
          <p:nvPr/>
        </p:nvGrpSpPr>
        <p:grpSpPr>
          <a:xfrm>
            <a:off x="944880" y="1843950"/>
            <a:ext cx="10302239" cy="3170099"/>
            <a:chOff x="527437" y="1885122"/>
            <a:chExt cx="10302239" cy="31700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7AE667-778E-4B49-BC05-8ADC593DF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913" y="2171790"/>
              <a:ext cx="2596763" cy="25967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28814B-66F1-4CD7-A4BA-F94186331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37" y="2429556"/>
              <a:ext cx="1137803" cy="208123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B6F618-96CA-4612-B855-AA711A5DF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00" y="2229409"/>
              <a:ext cx="1927753" cy="24815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2FACD3-BE59-466A-884D-964F4FF12A84}"/>
                </a:ext>
              </a:extLst>
            </p:cNvPr>
            <p:cNvSpPr txBox="1"/>
            <p:nvPr/>
          </p:nvSpPr>
          <p:spPr>
            <a:xfrm>
              <a:off x="2094090" y="1885122"/>
              <a:ext cx="146226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/>
                <a:t>+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18142C-F472-48E6-921D-32D880AC977F}"/>
                </a:ext>
              </a:extLst>
            </p:cNvPr>
            <p:cNvSpPr txBox="1"/>
            <p:nvPr/>
          </p:nvSpPr>
          <p:spPr>
            <a:xfrm>
              <a:off x="6341803" y="1885122"/>
              <a:ext cx="146226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394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365DF4-A3B1-471D-BD4B-85AA1548A128}"/>
              </a:ext>
            </a:extLst>
          </p:cNvPr>
          <p:cNvSpPr/>
          <p:nvPr/>
        </p:nvSpPr>
        <p:spPr>
          <a:xfrm>
            <a:off x="10691859" y="-923626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16A789-510D-429A-A220-565780DC03C8}"/>
              </a:ext>
            </a:extLst>
          </p:cNvPr>
          <p:cNvSpPr/>
          <p:nvPr/>
        </p:nvSpPr>
        <p:spPr>
          <a:xfrm>
            <a:off x="10691859" y="260306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C3178-07F4-458C-94A5-4A026C24E08B}"/>
              </a:ext>
            </a:extLst>
          </p:cNvPr>
          <p:cNvSpPr/>
          <p:nvPr/>
        </p:nvSpPr>
        <p:spPr>
          <a:xfrm>
            <a:off x="10691859" y="1444238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E214DB-2D6F-4D67-8EC3-2FA109AFF443}"/>
              </a:ext>
            </a:extLst>
          </p:cNvPr>
          <p:cNvSpPr/>
          <p:nvPr/>
        </p:nvSpPr>
        <p:spPr>
          <a:xfrm>
            <a:off x="10691859" y="2628170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9945AE-9A8F-46C9-BD55-FADCACD3344C}"/>
              </a:ext>
            </a:extLst>
          </p:cNvPr>
          <p:cNvSpPr/>
          <p:nvPr/>
        </p:nvSpPr>
        <p:spPr>
          <a:xfrm>
            <a:off x="10691859" y="3812102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24BAD-5BF9-4F24-8EA4-434C589E0A4A}"/>
              </a:ext>
            </a:extLst>
          </p:cNvPr>
          <p:cNvSpPr/>
          <p:nvPr/>
        </p:nvSpPr>
        <p:spPr>
          <a:xfrm>
            <a:off x="10691859" y="4996034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4BE557-9915-4CFC-AA98-82B3DFB72FF7}"/>
              </a:ext>
            </a:extLst>
          </p:cNvPr>
          <p:cNvSpPr/>
          <p:nvPr/>
        </p:nvSpPr>
        <p:spPr>
          <a:xfrm>
            <a:off x="10691859" y="6179967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BBD95-4FC9-43C9-BABD-36D2406E6720}"/>
              </a:ext>
            </a:extLst>
          </p:cNvPr>
          <p:cNvSpPr/>
          <p:nvPr/>
        </p:nvSpPr>
        <p:spPr>
          <a:xfrm>
            <a:off x="13032194" y="381662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DEBFA-23F2-48BF-96A5-1DD0CFD12570}"/>
              </a:ext>
            </a:extLst>
          </p:cNvPr>
          <p:cNvSpPr txBox="1"/>
          <p:nvPr/>
        </p:nvSpPr>
        <p:spPr>
          <a:xfrm>
            <a:off x="10880719" y="57594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A96878-96B8-4270-9E8F-6257DB234565}"/>
              </a:ext>
            </a:extLst>
          </p:cNvPr>
          <p:cNvSpPr txBox="1"/>
          <p:nvPr/>
        </p:nvSpPr>
        <p:spPr>
          <a:xfrm>
            <a:off x="10880719" y="2362254"/>
            <a:ext cx="6703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7C1404-D5BE-486D-919E-503F42EA77A5}"/>
              </a:ext>
            </a:extLst>
          </p:cNvPr>
          <p:cNvSpPr txBox="1"/>
          <p:nvPr/>
        </p:nvSpPr>
        <p:spPr>
          <a:xfrm>
            <a:off x="10960869" y="1289454"/>
            <a:ext cx="510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B0ECB-C34D-456A-9444-C9589C6AC555}"/>
              </a:ext>
            </a:extLst>
          </p:cNvPr>
          <p:cNvSpPr txBox="1"/>
          <p:nvPr/>
        </p:nvSpPr>
        <p:spPr>
          <a:xfrm>
            <a:off x="143122" y="180704"/>
            <a:ext cx="2571538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x = 123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4A9766-B02B-48B3-B387-C18D7FA51AEE}"/>
              </a:ext>
            </a:extLst>
          </p:cNvPr>
          <p:cNvSpPr txBox="1"/>
          <p:nvPr/>
        </p:nvSpPr>
        <p:spPr>
          <a:xfrm>
            <a:off x="143122" y="5631511"/>
            <a:ext cx="3659976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y = “hello”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6F5EA-3BF1-400C-A757-5F5EFA9237D7}"/>
              </a:ext>
            </a:extLst>
          </p:cNvPr>
          <p:cNvSpPr txBox="1"/>
          <p:nvPr/>
        </p:nvSpPr>
        <p:spPr>
          <a:xfrm>
            <a:off x="143122" y="1921223"/>
            <a:ext cx="4945585" cy="3046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f = function() {</a:t>
            </a:r>
          </a:p>
          <a:p>
            <a:r>
              <a:rPr lang="en-US" sz="6400" dirty="0"/>
              <a:t>	…</a:t>
            </a:r>
          </a:p>
          <a:p>
            <a:r>
              <a:rPr lang="en-US" sz="6400" dirty="0"/>
              <a:t>}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994926-FAE8-4374-8B34-0D6C64801F58}"/>
              </a:ext>
            </a:extLst>
          </p:cNvPr>
          <p:cNvCxnSpPr>
            <a:stCxn id="20" idx="3"/>
            <a:endCxn id="7" idx="1"/>
          </p:cNvCxnSpPr>
          <p:nvPr/>
        </p:nvCxnSpPr>
        <p:spPr>
          <a:xfrm>
            <a:off x="2714660" y="719313"/>
            <a:ext cx="7977199" cy="69755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9C5779-7333-4869-A9A2-D31761E05CA3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 flipV="1">
            <a:off x="5088707" y="1973000"/>
            <a:ext cx="5603152" cy="1471717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64E982-E33B-4F4B-98C7-6A37EC334992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 flipV="1">
            <a:off x="3803098" y="3156932"/>
            <a:ext cx="6888761" cy="3013188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694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EC714D-2DEC-4B8E-96D3-4F57C55D5DBF}"/>
              </a:ext>
            </a:extLst>
          </p:cNvPr>
          <p:cNvSpPr txBox="1"/>
          <p:nvPr/>
        </p:nvSpPr>
        <p:spPr>
          <a:xfrm>
            <a:off x="267693" y="1905506"/>
            <a:ext cx="11656614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400" dirty="0"/>
              <a:t>on(“</a:t>
            </a:r>
            <a:r>
              <a:rPr lang="en-US" sz="6400" dirty="0" err="1"/>
              <a:t>click”,function</a:t>
            </a:r>
            <a:r>
              <a:rPr lang="en-US" sz="6400" dirty="0"/>
              <a:t>(){</a:t>
            </a:r>
          </a:p>
          <a:p>
            <a:r>
              <a:rPr lang="en-US" sz="6400" dirty="0"/>
              <a:t>	… do something …</a:t>
            </a:r>
          </a:p>
          <a:p>
            <a:r>
              <a:rPr lang="en-US" sz="64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10673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6BC1-AA55-47E7-AB97-0492B32AA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A39707-353A-4545-9F77-2474538A8086}"/>
              </a:ext>
            </a:extLst>
          </p:cNvPr>
          <p:cNvSpPr txBox="1"/>
          <p:nvPr/>
        </p:nvSpPr>
        <p:spPr>
          <a:xfrm>
            <a:off x="2671638" y="5470497"/>
            <a:ext cx="9520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CALLBACK 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F25E2-9152-4C0D-8C22-C683CA1B561D}"/>
              </a:ext>
            </a:extLst>
          </p:cNvPr>
          <p:cNvSpPr txBox="1"/>
          <p:nvPr/>
        </p:nvSpPr>
        <p:spPr>
          <a:xfrm>
            <a:off x="140472" y="188024"/>
            <a:ext cx="1165661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16615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36E93B-0A96-4BAC-8D85-74580C361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882801-5F7E-4743-A52C-35D01D3FADE1}"/>
              </a:ext>
            </a:extLst>
          </p:cNvPr>
          <p:cNvSpPr txBox="1"/>
          <p:nvPr/>
        </p:nvSpPr>
        <p:spPr>
          <a:xfrm>
            <a:off x="2671638" y="5470497"/>
            <a:ext cx="9520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CALLBACK HELL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0680A-14BD-454E-B9F9-E97F5CF4873F}"/>
              </a:ext>
            </a:extLst>
          </p:cNvPr>
          <p:cNvSpPr txBox="1"/>
          <p:nvPr/>
        </p:nvSpPr>
        <p:spPr>
          <a:xfrm>
            <a:off x="140472" y="188024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</a:t>
            </a:r>
            <a:r>
              <a:rPr lang="en-US" sz="3200" dirty="0" err="1"/>
              <a:t>andThis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</a:t>
            </a:r>
            <a:r>
              <a:rPr lang="en-US" sz="3200" dirty="0" err="1"/>
              <a:t>andDontForgetThis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</a:t>
            </a:r>
            <a:r>
              <a:rPr lang="en-US" sz="3200" dirty="0" err="1"/>
              <a:t>andTomWantedThis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</a:t>
            </a:r>
            <a:r>
              <a:rPr lang="en-US" sz="3200" dirty="0" err="1"/>
              <a:t>gottaMakeItSecure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</a:t>
            </a:r>
            <a:r>
              <a:rPr lang="en-US" sz="3200" dirty="0" err="1"/>
              <a:t>butMarketingNeedsItThisWay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	</a:t>
            </a:r>
            <a:r>
              <a:rPr lang="en-US" sz="3200" dirty="0" err="1"/>
              <a:t>turnItGreen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		console.log(“Umm….”);</a:t>
            </a:r>
          </a:p>
          <a:p>
            <a:r>
              <a:rPr lang="en-US" sz="3200" dirty="0"/>
              <a:t>						});</a:t>
            </a:r>
          </a:p>
          <a:p>
            <a:r>
              <a:rPr lang="en-US" sz="3200" dirty="0"/>
              <a:t>					});</a:t>
            </a:r>
          </a:p>
          <a:p>
            <a:r>
              <a:rPr lang="en-US" sz="3200" dirty="0"/>
              <a:t>				});</a:t>
            </a:r>
          </a:p>
          <a:p>
            <a:r>
              <a:rPr lang="en-US" sz="3200" dirty="0"/>
              <a:t>			});</a:t>
            </a:r>
          </a:p>
          <a:p>
            <a:r>
              <a:rPr lang="en-US" sz="3200" dirty="0"/>
              <a:t>		});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16891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40CEE-B792-4841-8D6F-FD768954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2" y="1905506"/>
            <a:ext cx="3046988" cy="30469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E0BA3-2674-439B-845F-5EE5464AC8D3}"/>
              </a:ext>
            </a:extLst>
          </p:cNvPr>
          <p:cNvSpPr txBox="1"/>
          <p:nvPr/>
        </p:nvSpPr>
        <p:spPr>
          <a:xfrm>
            <a:off x="3562184" y="1905506"/>
            <a:ext cx="8362123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400" dirty="0"/>
              <a:t>A Promise represents an operation to be completed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923939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&quot;promise/a+&quot;">
            <a:extLst>
              <a:ext uri="{FF2B5EF4-FFF2-40B4-BE49-F238E27FC236}">
                <a16:creationId xmlns:a16="http://schemas.microsoft.com/office/drawing/2014/main" id="{C677574C-0A33-485C-88CC-3B47B43CE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64" y="2454882"/>
            <a:ext cx="11500871" cy="194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023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7309"/>
            <a:ext cx="3458261" cy="566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56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C5583-C1C8-4F77-83AB-25EF45EBB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54" y="1765231"/>
            <a:ext cx="7986091" cy="33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09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44FCC-D1AB-4A60-8E64-C34C63AF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6F9E5-237A-4B1B-B5D7-AF7FB3AB1AB0}"/>
              </a:ext>
            </a:extLst>
          </p:cNvPr>
          <p:cNvSpPr txBox="1"/>
          <p:nvPr/>
        </p:nvSpPr>
        <p:spPr>
          <a:xfrm>
            <a:off x="1733384" y="3811012"/>
            <a:ext cx="95203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PROMISE PURGATORY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220A8-7ACE-47FB-9847-3EFB382FD9ED}"/>
              </a:ext>
            </a:extLst>
          </p:cNvPr>
          <p:cNvSpPr txBox="1"/>
          <p:nvPr/>
        </p:nvSpPr>
        <p:spPr>
          <a:xfrm>
            <a:off x="11138737" y="5120639"/>
            <a:ext cx="108876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650ED-3980-4E93-9B69-B9D84E98B2DE}"/>
              </a:ext>
            </a:extLst>
          </p:cNvPr>
          <p:cNvSpPr txBox="1"/>
          <p:nvPr/>
        </p:nvSpPr>
        <p:spPr>
          <a:xfrm>
            <a:off x="140472" y="188024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});</a:t>
            </a:r>
          </a:p>
        </p:txBody>
      </p:sp>
    </p:spTree>
    <p:extLst>
      <p:ext uri="{BB962C8B-B14F-4D97-AF65-F5344CB8AC3E}">
        <p14:creationId xmlns:p14="http://schemas.microsoft.com/office/powerpoint/2010/main" val="1563222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44FCC-D1AB-4A60-8E64-C34C63AF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6F9E5-237A-4B1B-B5D7-AF7FB3AB1AB0}"/>
              </a:ext>
            </a:extLst>
          </p:cNvPr>
          <p:cNvSpPr txBox="1"/>
          <p:nvPr/>
        </p:nvSpPr>
        <p:spPr>
          <a:xfrm>
            <a:off x="1733384" y="3811012"/>
            <a:ext cx="95203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PROMISE PURGATORY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220A8-7ACE-47FB-9847-3EFB382FD9ED}"/>
              </a:ext>
            </a:extLst>
          </p:cNvPr>
          <p:cNvSpPr txBox="1"/>
          <p:nvPr/>
        </p:nvSpPr>
        <p:spPr>
          <a:xfrm>
            <a:off x="11138737" y="5120639"/>
            <a:ext cx="108876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650ED-3980-4E93-9B69-B9D84E98B2DE}"/>
              </a:ext>
            </a:extLst>
          </p:cNvPr>
          <p:cNvSpPr txBox="1"/>
          <p:nvPr/>
        </p:nvSpPr>
        <p:spPr>
          <a:xfrm>
            <a:off x="140472" y="188024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	</a:t>
            </a:r>
          </a:p>
          <a:p>
            <a:r>
              <a:rPr lang="en-US" sz="3200" dirty="0"/>
              <a:t>	});</a:t>
            </a:r>
          </a:p>
        </p:txBody>
      </p:sp>
    </p:spTree>
    <p:extLst>
      <p:ext uri="{BB962C8B-B14F-4D97-AF65-F5344CB8AC3E}">
        <p14:creationId xmlns:p14="http://schemas.microsoft.com/office/powerpoint/2010/main" val="2984060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3EA431-F17A-4566-A715-861B5AD04CAA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2570211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7C870-8987-45EE-8F81-8BF30F653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64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DFBD04-BCF5-425B-85C9-3E04887E7888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commercial</a:t>
            </a:r>
          </a:p>
        </p:txBody>
      </p:sp>
    </p:spTree>
    <p:extLst>
      <p:ext uri="{BB962C8B-B14F-4D97-AF65-F5344CB8AC3E}">
        <p14:creationId xmlns:p14="http://schemas.microsoft.com/office/powerpoint/2010/main" val="582220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31B13C-5297-4E3E-AF66-5472C1614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8" y="926624"/>
            <a:ext cx="11465022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84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BCAE8B-57DE-403C-AE94-0723CE9BE7D2}"/>
              </a:ext>
            </a:extLst>
          </p:cNvPr>
          <p:cNvSpPr txBox="1"/>
          <p:nvPr/>
        </p:nvSpPr>
        <p:spPr>
          <a:xfrm>
            <a:off x="722643" y="2397948"/>
            <a:ext cx="107467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dirty="0">
                <a:solidFill>
                  <a:srgbClr val="00B0F0"/>
                </a:solidFill>
              </a:rPr>
              <a:t>github.com/</a:t>
            </a:r>
            <a:r>
              <a:rPr lang="en-US" sz="6400" dirty="0" err="1">
                <a:solidFill>
                  <a:srgbClr val="00B0F0"/>
                </a:solidFill>
              </a:rPr>
              <a:t>awesomeeng</a:t>
            </a:r>
            <a:endParaRPr lang="en-US" sz="6400" dirty="0">
              <a:solidFill>
                <a:srgbClr val="00B0F0"/>
              </a:solidFill>
            </a:endParaRPr>
          </a:p>
          <a:p>
            <a:pPr algn="ctr"/>
            <a:r>
              <a:rPr lang="en-US" sz="6400" dirty="0">
                <a:solidFill>
                  <a:srgbClr val="00B0F0"/>
                </a:solidFill>
              </a:rPr>
              <a:t>npmjs.com/org/</a:t>
            </a:r>
            <a:r>
              <a:rPr lang="en-US" sz="6400" dirty="0" err="1">
                <a:solidFill>
                  <a:srgbClr val="00B0F0"/>
                </a:solidFill>
              </a:rPr>
              <a:t>awesomeeng</a:t>
            </a:r>
            <a:endParaRPr lang="en-US" sz="6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543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1F7905-BD51-42D8-B907-932E4E0ADA4D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3677378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05495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9891"/>
            <a:ext cx="3458261" cy="5658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4D6724-E49A-4D21-927E-BAD3BB81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2" y="599891"/>
            <a:ext cx="3394229" cy="56582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220A3E-D8F3-4151-9C90-160EAC62C007}"/>
              </a:ext>
            </a:extLst>
          </p:cNvPr>
          <p:cNvSpPr/>
          <p:nvPr/>
        </p:nvSpPr>
        <p:spPr>
          <a:xfrm>
            <a:off x="296426" y="487345"/>
            <a:ext cx="3818374" cy="598379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26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7283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486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619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188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B6E88-E4FD-4C71-BFB8-696AAEE9D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440367" y="-1993982"/>
            <a:ext cx="14982395" cy="1031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7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163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59F6E-8FAD-4BC5-8EA4-5F61A9269995}"/>
              </a:ext>
            </a:extLst>
          </p:cNvPr>
          <p:cNvSpPr txBox="1"/>
          <p:nvPr/>
        </p:nvSpPr>
        <p:spPr>
          <a:xfrm>
            <a:off x="-1" y="771832"/>
            <a:ext cx="8093915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Sleep</a:t>
            </a:r>
            <a:r>
              <a:rPr lang="en-US" sz="3200" b="1" dirty="0"/>
              <a:t> =&gt; </a:t>
            </a:r>
          </a:p>
          <a:p>
            <a:r>
              <a:rPr lang="en-US" sz="3200" b="1" dirty="0"/>
              <a:t>	wait for n milliseconds</a:t>
            </a:r>
          </a:p>
          <a:p>
            <a:r>
              <a:rPr lang="en-US" sz="3200" b="1" dirty="0"/>
              <a:t>	return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10662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59F6E-8FAD-4BC5-8EA4-5F61A9269995}"/>
              </a:ext>
            </a:extLst>
          </p:cNvPr>
          <p:cNvSpPr txBox="1"/>
          <p:nvPr/>
        </p:nvSpPr>
        <p:spPr>
          <a:xfrm>
            <a:off x="-1" y="771832"/>
            <a:ext cx="8093915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Sleep</a:t>
            </a:r>
            <a:r>
              <a:rPr lang="en-US" sz="3200" b="1" dirty="0"/>
              <a:t> =&gt; </a:t>
            </a:r>
          </a:p>
          <a:p>
            <a:r>
              <a:rPr lang="en-US" sz="3200" b="1" dirty="0"/>
              <a:t>	wait for n milliseconds</a:t>
            </a:r>
          </a:p>
          <a:p>
            <a:r>
              <a:rPr lang="en-US" sz="3200" b="1" dirty="0"/>
              <a:t>	return</a:t>
            </a:r>
          </a:p>
          <a:p>
            <a:endParaRPr lang="en-US" sz="3200" b="1" dirty="0"/>
          </a:p>
          <a:p>
            <a:r>
              <a:rPr lang="en-US" sz="3200" b="1" dirty="0">
                <a:solidFill>
                  <a:srgbClr val="FFFF00"/>
                </a:solidFill>
              </a:rPr>
              <a:t>HelloWorld</a:t>
            </a:r>
            <a:r>
              <a:rPr lang="en-US" sz="3200" b="1" dirty="0"/>
              <a:t> =&gt;</a:t>
            </a:r>
          </a:p>
          <a:p>
            <a:r>
              <a:rPr lang="en-US" sz="3200" b="1" dirty="0"/>
              <a:t>	print “hello”</a:t>
            </a:r>
          </a:p>
          <a:p>
            <a:r>
              <a:rPr lang="en-US" sz="3200" b="1" dirty="0"/>
              <a:t>	sleep 1000ms</a:t>
            </a:r>
          </a:p>
          <a:p>
            <a:r>
              <a:rPr lang="en-US" sz="3200" b="1" dirty="0"/>
              <a:t>	print “world”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80569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8707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DD22FB-6924-42B0-8E5F-ED88D243BFE3}"/>
              </a:ext>
            </a:extLst>
          </p:cNvPr>
          <p:cNvGrpSpPr/>
          <p:nvPr/>
        </p:nvGrpSpPr>
        <p:grpSpPr>
          <a:xfrm>
            <a:off x="0" y="647946"/>
            <a:ext cx="3982064" cy="6100917"/>
            <a:chOff x="0" y="647946"/>
            <a:chExt cx="3982064" cy="61009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F3EE16-2CA8-44C1-90AC-5060A792709F}"/>
                </a:ext>
              </a:extLst>
            </p:cNvPr>
            <p:cNvSpPr txBox="1"/>
            <p:nvPr/>
          </p:nvSpPr>
          <p:spPr>
            <a:xfrm>
              <a:off x="100289" y="1137820"/>
              <a:ext cx="3881775" cy="561104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000" b="1" dirty="0"/>
                <a:t>function </a:t>
              </a:r>
              <a:r>
                <a:rPr lang="en-US" sz="2000" b="1" dirty="0">
                  <a:solidFill>
                    <a:srgbClr val="FFFF00"/>
                  </a:solidFill>
                </a:rPr>
                <a:t>sleep</a:t>
              </a:r>
              <a:r>
                <a:rPr lang="en-US" sz="2000" b="1" dirty="0"/>
                <a:t>(</a:t>
              </a:r>
              <a:r>
                <a:rPr lang="en-US" sz="2000" b="1" dirty="0" err="1"/>
                <a:t>ms,done</a:t>
              </a:r>
              <a:r>
                <a:rPr lang="en-US" sz="2000" b="1" dirty="0"/>
                <a:t>) {</a:t>
              </a:r>
            </a:p>
            <a:p>
              <a:r>
                <a:rPr lang="en-US" sz="2000" b="1" dirty="0"/>
                <a:t>	</a:t>
              </a:r>
              <a:r>
                <a:rPr lang="en-US" sz="2000" b="1" dirty="0" err="1"/>
                <a:t>setTimeout</a:t>
              </a:r>
              <a:r>
                <a:rPr lang="en-US" sz="2000" b="1" dirty="0"/>
                <a:t>(()=&gt;{</a:t>
              </a:r>
            </a:p>
            <a:p>
              <a:r>
                <a:rPr lang="en-US" sz="2000" b="1" dirty="0"/>
                <a:t>		done();</a:t>
              </a:r>
            </a:p>
            <a:p>
              <a:r>
                <a:rPr lang="en-US" sz="2000" b="1" dirty="0"/>
                <a:t>	}, </a:t>
              </a:r>
              <a:r>
                <a:rPr lang="en-US" sz="2000" b="1" dirty="0" err="1"/>
                <a:t>ms</a:t>
              </a:r>
              <a:r>
                <a:rPr lang="en-US" sz="2000" b="1" dirty="0"/>
                <a:t>);</a:t>
              </a:r>
            </a:p>
            <a:p>
              <a:r>
                <a:rPr lang="en-US" sz="2000" b="1" dirty="0"/>
                <a:t>};</a:t>
              </a:r>
            </a:p>
            <a:p>
              <a:endParaRPr lang="en-US" sz="2000" b="1" dirty="0"/>
            </a:p>
            <a:p>
              <a:r>
                <a:rPr lang="en-US" sz="2000" b="1" dirty="0"/>
                <a:t>function </a:t>
              </a:r>
              <a:r>
                <a:rPr lang="en-US" sz="2000" b="1" dirty="0">
                  <a:solidFill>
                    <a:srgbClr val="FFFF00"/>
                  </a:solidFill>
                </a:rPr>
                <a:t>HelloWorld</a:t>
              </a:r>
              <a:r>
                <a:rPr lang="en-US" sz="2000" b="1" dirty="0"/>
                <a:t>() {</a:t>
              </a:r>
            </a:p>
            <a:p>
              <a:r>
                <a:rPr lang="en-US" sz="2000" b="1" dirty="0"/>
                <a:t>	console.log("hello");</a:t>
              </a:r>
            </a:p>
            <a:p>
              <a:r>
                <a:rPr lang="en-US" sz="2000" b="1" dirty="0"/>
                <a:t>	</a:t>
              </a:r>
              <a:r>
                <a:rPr lang="en-US" sz="2000" b="1" dirty="0">
                  <a:solidFill>
                    <a:srgbClr val="FFC000"/>
                  </a:solidFill>
                </a:rPr>
                <a:t>sleep</a:t>
              </a:r>
              <a:r>
                <a:rPr lang="en-US" sz="2000" b="1" dirty="0"/>
                <a:t>(1000,()=&gt;{</a:t>
              </a:r>
            </a:p>
            <a:p>
              <a:r>
                <a:rPr lang="en-US" sz="2000" b="1" dirty="0"/>
                <a:t>		console.log("world");</a:t>
              </a:r>
            </a:p>
            <a:p>
              <a:r>
                <a:rPr lang="en-US" sz="2000" b="1" dirty="0"/>
                <a:t>	});</a:t>
              </a:r>
            </a:p>
            <a:p>
              <a:r>
                <a:rPr lang="en-US" sz="2000" b="1" dirty="0"/>
                <a:t>};</a:t>
              </a:r>
            </a:p>
            <a:p>
              <a:endParaRPr lang="en-US" sz="2000" b="1" dirty="0"/>
            </a:p>
            <a:p>
              <a:r>
                <a:rPr lang="en-US" sz="2000" b="1" dirty="0"/>
                <a:t>HelloWorld();</a:t>
              </a:r>
              <a:endParaRPr 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AA1F06-D275-4C06-95BB-D1C297C222FE}"/>
                </a:ext>
              </a:extLst>
            </p:cNvPr>
            <p:cNvSpPr txBox="1"/>
            <p:nvPr/>
          </p:nvSpPr>
          <p:spPr>
            <a:xfrm>
              <a:off x="0" y="647946"/>
              <a:ext cx="288478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CALLBACK</a:t>
              </a:r>
              <a:endParaRPr lang="en-US" sz="32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</a:t>
            </a:r>
            <a:r>
              <a:rPr lang="en-US" sz="2000" b="1" dirty="0">
                <a:solidFill>
                  <a:srgbClr val="92D050"/>
                </a:solidFill>
              </a:rPr>
              <a:t>Promise</a:t>
            </a:r>
            <a:r>
              <a:rPr lang="en-US" sz="2000" b="1" dirty="0"/>
              <a:t>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</a:t>
            </a:r>
            <a:r>
              <a:rPr lang="en-US" sz="2000" b="1" dirty="0">
                <a:solidFill>
                  <a:srgbClr val="FF0000"/>
                </a:solidFill>
              </a:rPr>
              <a:t>resolve</a:t>
            </a:r>
            <a:r>
              <a:rPr lang="en-US" sz="2000" b="1" dirty="0"/>
              <a:t>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</a:t>
            </a:r>
            <a:r>
              <a:rPr lang="en-US" sz="2000" b="1" dirty="0">
                <a:solidFill>
                  <a:srgbClr val="0070C0"/>
                </a:solidFill>
              </a:rPr>
              <a:t>then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E780AA-9803-40A4-824F-9BD68D2203A6}"/>
              </a:ext>
            </a:extLst>
          </p:cNvPr>
          <p:cNvSpPr/>
          <p:nvPr/>
        </p:nvSpPr>
        <p:spPr>
          <a:xfrm>
            <a:off x="-58994" y="743319"/>
            <a:ext cx="4141347" cy="6114681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8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9891"/>
            <a:ext cx="3458261" cy="5658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4D6724-E49A-4D21-927E-BAD3BB81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2" y="599891"/>
            <a:ext cx="3394229" cy="5658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FB3522-60D5-4187-847E-935FC073E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976" y="599891"/>
            <a:ext cx="3394229" cy="56582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77B2FF-2739-486E-832D-122ACF5B263E}"/>
              </a:ext>
            </a:extLst>
          </p:cNvPr>
          <p:cNvSpPr/>
          <p:nvPr/>
        </p:nvSpPr>
        <p:spPr>
          <a:xfrm>
            <a:off x="296425" y="487345"/>
            <a:ext cx="7722159" cy="598379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11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(1000).then(()=&gt;{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B91F-0EC2-432E-947C-2E3F01B4CA2C}"/>
              </a:ext>
            </a:extLst>
          </p:cNvPr>
          <p:cNvSpPr txBox="1"/>
          <p:nvPr/>
        </p:nvSpPr>
        <p:spPr>
          <a:xfrm>
            <a:off x="8209935" y="1137818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async 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00B050"/>
                </a:solidFill>
              </a:rPr>
              <a:t>await sleep(1000);</a:t>
            </a:r>
          </a:p>
          <a:p>
            <a:r>
              <a:rPr lang="en-US" sz="2000" b="1" dirty="0"/>
              <a:t>	console.log("world");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33C9F-1038-4A51-9E68-BC16E56768CA}"/>
              </a:ext>
            </a:extLst>
          </p:cNvPr>
          <p:cNvSpPr txBox="1"/>
          <p:nvPr/>
        </p:nvSpPr>
        <p:spPr>
          <a:xfrm>
            <a:off x="8125006" y="651161"/>
            <a:ext cx="2384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async/await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DE45AA-AA5B-4070-92FD-145265241FFA}"/>
              </a:ext>
            </a:extLst>
          </p:cNvPr>
          <p:cNvSpPr/>
          <p:nvPr/>
        </p:nvSpPr>
        <p:spPr>
          <a:xfrm>
            <a:off x="-58994" y="743319"/>
            <a:ext cx="8184000" cy="6114681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43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(1000).then(()=&gt;{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B91F-0EC2-432E-947C-2E3F01B4CA2C}"/>
              </a:ext>
            </a:extLst>
          </p:cNvPr>
          <p:cNvSpPr txBox="1"/>
          <p:nvPr/>
        </p:nvSpPr>
        <p:spPr>
          <a:xfrm>
            <a:off x="8209935" y="1137818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async 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00B050"/>
                </a:solidFill>
              </a:rPr>
              <a:t>await sleep(1000);</a:t>
            </a:r>
          </a:p>
          <a:p>
            <a:r>
              <a:rPr lang="en-US" sz="2000" b="1" dirty="0"/>
              <a:t>	console.log("world");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33C9F-1038-4A51-9E68-BC16E56768CA}"/>
              </a:ext>
            </a:extLst>
          </p:cNvPr>
          <p:cNvSpPr txBox="1"/>
          <p:nvPr/>
        </p:nvSpPr>
        <p:spPr>
          <a:xfrm>
            <a:off x="8125006" y="651161"/>
            <a:ext cx="2384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async/await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4152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await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async Keyword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237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await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async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A93B5-871C-4D46-B8B1-F4A24DDE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306" y="2082989"/>
            <a:ext cx="6335579" cy="467767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2096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</a:t>
            </a:r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67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72499-7AA2-4C1E-BD9B-3DC859A85083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</p:spTree>
    <p:extLst>
      <p:ext uri="{BB962C8B-B14F-4D97-AF65-F5344CB8AC3E}">
        <p14:creationId xmlns:p14="http://schemas.microsoft.com/office/powerpoint/2010/main" val="3154743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00699-25C4-47B7-ABB3-FDA00A895A31}"/>
              </a:ext>
            </a:extLst>
          </p:cNvPr>
          <p:cNvSpPr txBox="1"/>
          <p:nvPr/>
        </p:nvSpPr>
        <p:spPr>
          <a:xfrm>
            <a:off x="7670274" y="128047"/>
            <a:ext cx="443251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If this returns a promise, wait for the promise to resolve or reject.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6B6E04-A5DC-4881-9172-C11F5A9AEC4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80041" y="912877"/>
            <a:ext cx="4390233" cy="13937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DE2641-B91D-4838-9083-124969C2020C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</p:spTree>
    <p:extLst>
      <p:ext uri="{BB962C8B-B14F-4D97-AF65-F5344CB8AC3E}">
        <p14:creationId xmlns:p14="http://schemas.microsoft.com/office/powerpoint/2010/main" val="1505256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E2641-B91D-4838-9083-124969C2020C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D8E119-02E4-4712-A350-7A274914A746}"/>
              </a:ext>
            </a:extLst>
          </p:cNvPr>
          <p:cNvSpPr txBox="1"/>
          <p:nvPr/>
        </p:nvSpPr>
        <p:spPr>
          <a:xfrm>
            <a:off x="7669294" y="1979474"/>
            <a:ext cx="4432511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If this or these return anything else, wrap it in a </a:t>
            </a:r>
            <a:r>
              <a:rPr lang="en-US" sz="3200" b="1" dirty="0" err="1"/>
              <a:t>Promise.resolve</a:t>
            </a:r>
            <a:r>
              <a:rPr lang="en-US" sz="3200" b="1" dirty="0"/>
              <a:t>() and wait for it to resolve.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F6374-57A3-49E3-81C6-653C194A241D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445223" y="2471830"/>
            <a:ext cx="4224071" cy="5386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42E051-C4D2-4C7E-A974-15CE1E78DA9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153265" y="2931979"/>
            <a:ext cx="5516029" cy="785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C5A339-2BD0-40C9-B4DC-D57E0AE6958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917053" y="3010526"/>
            <a:ext cx="1752241" cy="3627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732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72499-7AA2-4C1E-BD9B-3DC859A85083}"/>
              </a:ext>
            </a:extLst>
          </p:cNvPr>
          <p:cNvSpPr txBox="1"/>
          <p:nvPr/>
        </p:nvSpPr>
        <p:spPr>
          <a:xfrm>
            <a:off x="0" y="584775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let x = </a:t>
            </a:r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/>
              <a:t>return</a:t>
            </a:r>
            <a:r>
              <a:rPr lang="en-US" sz="3200" b="1" dirty="0">
                <a:solidFill>
                  <a:srgbClr val="00B050"/>
                </a:solidFill>
              </a:rPr>
              <a:t> 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  <a:p>
            <a:r>
              <a:rPr lang="en-US" sz="3200" b="1" dirty="0" err="1"/>
              <a:t>assert.equal</a:t>
            </a:r>
            <a:r>
              <a:rPr lang="en-US" sz="3200" b="1" dirty="0"/>
              <a:t>(</a:t>
            </a:r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square(4),16);</a:t>
            </a:r>
          </a:p>
        </p:txBody>
      </p:sp>
    </p:spTree>
    <p:extLst>
      <p:ext uri="{BB962C8B-B14F-4D97-AF65-F5344CB8AC3E}">
        <p14:creationId xmlns:p14="http://schemas.microsoft.com/office/powerpoint/2010/main" val="2038131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await on a promise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57510"/>
            <a:ext cx="11656614" cy="6494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function </a:t>
            </a:r>
            <a:r>
              <a:rPr lang="en-US" sz="3200" b="1" dirty="0">
                <a:solidFill>
                  <a:srgbClr val="FFFF00"/>
                </a:solidFill>
              </a:rPr>
              <a:t>multiply</a:t>
            </a:r>
            <a:r>
              <a:rPr lang="en-US" sz="3200" b="1" dirty="0"/>
              <a:t>(</a:t>
            </a:r>
            <a:r>
              <a:rPr lang="en-US" sz="3200" b="1" dirty="0" err="1"/>
              <a:t>x,y</a:t>
            </a:r>
            <a:r>
              <a:rPr lang="en-US" sz="3200" b="1" dirty="0"/>
              <a:t>) {</a:t>
            </a:r>
          </a:p>
          <a:p>
            <a:r>
              <a:rPr lang="en-US" sz="3200" b="1" dirty="0"/>
              <a:t>	return new Promise((resolve)=&gt;{</a:t>
            </a:r>
          </a:p>
          <a:p>
            <a:r>
              <a:rPr lang="en-US" sz="3200" b="1" dirty="0"/>
              <a:t>		</a:t>
            </a:r>
            <a:r>
              <a:rPr lang="en-US" sz="3200" b="1" dirty="0" err="1"/>
              <a:t>setTimeout</a:t>
            </a:r>
            <a:r>
              <a:rPr lang="en-US" sz="3200" b="1" dirty="0"/>
              <a:t>(()=&gt;{</a:t>
            </a:r>
          </a:p>
          <a:p>
            <a:r>
              <a:rPr lang="en-US" sz="3200" b="1" dirty="0"/>
              <a:t>			resolve(x*y);</a:t>
            </a:r>
          </a:p>
          <a:p>
            <a:r>
              <a:rPr lang="en-US" sz="3200" b="1" dirty="0"/>
              <a:t>		},1000);</a:t>
            </a:r>
          </a:p>
          <a:p>
            <a:r>
              <a:rPr lang="en-US" sz="3200" b="1" dirty="0"/>
              <a:t>	});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console.log(“hello”);</a:t>
            </a:r>
          </a:p>
          <a:p>
            <a:r>
              <a:rPr lang="en-US" sz="3200" b="1" dirty="0"/>
              <a:t>	console.log(“82 times 47 equals “+(</a:t>
            </a:r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FFFF00"/>
                </a:solidFill>
              </a:rPr>
              <a:t>multiply</a:t>
            </a:r>
            <a:r>
              <a:rPr lang="en-US" sz="3200" b="1" dirty="0"/>
              <a:t>(82,47)+”.”);</a:t>
            </a:r>
          </a:p>
          <a:p>
            <a:r>
              <a:rPr lang="en-US" sz="3200" b="1" dirty="0"/>
              <a:t>	console.log(“world”);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/>
              <a:t>HelloWorld();</a:t>
            </a:r>
          </a:p>
        </p:txBody>
      </p:sp>
    </p:spTree>
    <p:extLst>
      <p:ext uri="{BB962C8B-B14F-4D97-AF65-F5344CB8AC3E}">
        <p14:creationId xmlns:p14="http://schemas.microsoft.com/office/powerpoint/2010/main" val="27212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46176-364B-49C8-9A6A-C5147E922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3" y="599890"/>
            <a:ext cx="3442388" cy="5658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411066" y="409651"/>
            <a:ext cx="5564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Glen R. Goodwin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43736F-380C-48B6-B616-85D9579DBFBD}"/>
              </a:ext>
            </a:extLst>
          </p:cNvPr>
          <p:cNvGrpSpPr/>
          <p:nvPr/>
        </p:nvGrpSpPr>
        <p:grpSpPr>
          <a:xfrm>
            <a:off x="4546142" y="1679324"/>
            <a:ext cx="6312917" cy="3906886"/>
            <a:chOff x="4516881" y="1496444"/>
            <a:chExt cx="6312917" cy="3906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EE8D7A-6FF3-460C-8E22-4AA25B9B71D3}"/>
                </a:ext>
              </a:extLst>
            </p:cNvPr>
            <p:cNvSpPr txBox="1"/>
            <p:nvPr/>
          </p:nvSpPr>
          <p:spPr>
            <a:xfrm>
              <a:off x="5487438" y="1496444"/>
              <a:ext cx="31603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@</a:t>
              </a:r>
              <a:r>
                <a:rPr lang="en-US" sz="6000" b="1" dirty="0" err="1"/>
                <a:t>areinet</a:t>
              </a:r>
              <a:endParaRPr lang="en-US" sz="60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46802-1095-428F-8FCE-FE7A84AD0F48}"/>
                </a:ext>
              </a:extLst>
            </p:cNvPr>
            <p:cNvSpPr txBox="1"/>
            <p:nvPr/>
          </p:nvSpPr>
          <p:spPr>
            <a:xfrm>
              <a:off x="5487438" y="2929978"/>
              <a:ext cx="26746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arei.net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8F4FDF-8543-4EED-9903-E256EEE94F1C}"/>
                </a:ext>
              </a:extLst>
            </p:cNvPr>
            <p:cNvSpPr txBox="1"/>
            <p:nvPr/>
          </p:nvSpPr>
          <p:spPr>
            <a:xfrm>
              <a:off x="5487438" y="4353519"/>
              <a:ext cx="534236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github.com/arei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8EAC-60ED-4DF6-9884-18E71BF9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6881" y="4534927"/>
              <a:ext cx="873747" cy="86840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F93337-3D78-4734-89B4-8334A9C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6881" y="3120974"/>
              <a:ext cx="873747" cy="8056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C5EFF8-4D7E-4996-805F-804A03590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6881" y="1644280"/>
              <a:ext cx="873747" cy="868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641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Catching a Rejection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69865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function </a:t>
            </a:r>
            <a:r>
              <a:rPr lang="en-US" sz="3200" b="1" dirty="0" err="1">
                <a:solidFill>
                  <a:srgbClr val="FFFF00"/>
                </a:solidFill>
              </a:rPr>
              <a:t>throwSomething</a:t>
            </a:r>
            <a:r>
              <a:rPr lang="en-US" sz="3200" b="1" dirty="0"/>
              <a:t>(</a:t>
            </a:r>
            <a:r>
              <a:rPr lang="en-US" sz="3200" b="1" dirty="0" err="1"/>
              <a:t>x,y</a:t>
            </a:r>
            <a:r>
              <a:rPr lang="en-US" sz="3200" b="1" dirty="0"/>
              <a:t>) {</a:t>
            </a:r>
          </a:p>
          <a:p>
            <a:r>
              <a:rPr lang="en-US" sz="3200" b="1" dirty="0"/>
              <a:t>	return new Promise((</a:t>
            </a:r>
            <a:r>
              <a:rPr lang="en-US" sz="3200" b="1" dirty="0" err="1"/>
              <a:t>resolve,reject</a:t>
            </a:r>
            <a:r>
              <a:rPr lang="en-US" sz="3200" b="1" dirty="0"/>
              <a:t>)=&gt;{</a:t>
            </a:r>
          </a:p>
          <a:p>
            <a:r>
              <a:rPr lang="en-US" sz="3200" b="1" dirty="0"/>
              <a:t>		reject(new Error(“something error.”));</a:t>
            </a:r>
          </a:p>
          <a:p>
            <a:r>
              <a:rPr lang="en-US" sz="3200" b="1" dirty="0"/>
              <a:t>	});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try {</a:t>
            </a:r>
          </a:p>
          <a:p>
            <a:r>
              <a:rPr lang="en-US" sz="3200" b="1" dirty="0"/>
              <a:t>		await </a:t>
            </a:r>
            <a:r>
              <a:rPr lang="en-US" sz="3200" b="1" dirty="0" err="1"/>
              <a:t>throwSomething</a:t>
            </a:r>
            <a:r>
              <a:rPr lang="en-US" sz="3200" b="1" dirty="0"/>
              <a:t>();</a:t>
            </a:r>
          </a:p>
          <a:p>
            <a:r>
              <a:rPr lang="en-US" sz="3200" b="1" dirty="0"/>
              <a:t>	}</a:t>
            </a:r>
          </a:p>
          <a:p>
            <a:r>
              <a:rPr lang="en-US" sz="3200" b="1" dirty="0"/>
              <a:t>	catch (ex) {</a:t>
            </a:r>
          </a:p>
          <a:p>
            <a:r>
              <a:rPr lang="en-US" sz="3200" b="1" dirty="0"/>
              <a:t>		</a:t>
            </a:r>
            <a:r>
              <a:rPr lang="en-US" sz="3200" b="1" dirty="0" err="1"/>
              <a:t>console.error</a:t>
            </a:r>
            <a:r>
              <a:rPr lang="en-US" sz="3200" b="1" dirty="0"/>
              <a:t>(ex);</a:t>
            </a:r>
          </a:p>
          <a:p>
            <a:r>
              <a:rPr lang="en-US" sz="3200" b="1" dirty="0"/>
              <a:t>	}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/>
              <a:t>HelloWorld();</a:t>
            </a:r>
          </a:p>
        </p:txBody>
      </p:sp>
    </p:spTree>
    <p:extLst>
      <p:ext uri="{BB962C8B-B14F-4D97-AF65-F5344CB8AC3E}">
        <p14:creationId xmlns:p14="http://schemas.microsoft.com/office/powerpoint/2010/main" val="4117986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Iterating and Awaiting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 {</a:t>
            </a:r>
          </a:p>
          <a:p>
            <a:r>
              <a:rPr lang="en-US" sz="3200" dirty="0"/>
              <a:t>	return x*x;</a:t>
            </a:r>
          </a:p>
          <a:p>
            <a:r>
              <a:rPr lang="en-US" sz="3200" dirty="0"/>
              <a:t>};</a:t>
            </a:r>
          </a:p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(a) {</a:t>
            </a:r>
          </a:p>
          <a:p>
            <a:r>
              <a:rPr lang="en-US" sz="3200" dirty="0"/>
              <a:t>	return </a:t>
            </a:r>
            <a:r>
              <a:rPr lang="en-US" sz="3200" dirty="0" err="1">
                <a:solidFill>
                  <a:srgbClr val="FF0000"/>
                </a:solidFill>
              </a:rPr>
              <a:t>a.map</a:t>
            </a:r>
            <a:r>
              <a:rPr lang="en-US" sz="3200" dirty="0"/>
              <a:t>((x)=&gt;{</a:t>
            </a:r>
          </a:p>
          <a:p>
            <a:r>
              <a:rPr lang="en-US" sz="3200" dirty="0"/>
              <a:t>		return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([0,1,2,3,4,5,6,7,8,9]);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// returns [ 0, 1, 4, 9, 16, 25, 36, 49, 64, 81 ]</a:t>
            </a:r>
            <a:endParaRPr lang="en-US" sz="32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414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Iterating and Awaiting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 {</a:t>
            </a:r>
          </a:p>
          <a:p>
            <a:r>
              <a:rPr lang="en-US" sz="3200" dirty="0"/>
              <a:t>	return new Promise((</a:t>
            </a:r>
            <a:r>
              <a:rPr lang="en-US" sz="3200" dirty="0" err="1"/>
              <a:t>resolve,reject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</a:t>
            </a:r>
            <a:r>
              <a:rPr lang="en-US" sz="3200" dirty="0" err="1"/>
              <a:t>setTimeout</a:t>
            </a:r>
            <a:r>
              <a:rPr lang="en-US" sz="3200" dirty="0"/>
              <a:t>(()=&gt;{resolve(x*x);},250);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(a) {</a:t>
            </a:r>
          </a:p>
          <a:p>
            <a:r>
              <a:rPr lang="en-US" sz="3200" dirty="0"/>
              <a:t>	return </a:t>
            </a:r>
            <a:r>
              <a:rPr lang="en-US" sz="3200" dirty="0" err="1">
                <a:solidFill>
                  <a:srgbClr val="FF0000"/>
                </a:solidFill>
              </a:rPr>
              <a:t>a.map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00B050"/>
                </a:solidFill>
              </a:rPr>
              <a:t>async</a:t>
            </a:r>
            <a:r>
              <a:rPr lang="en-US" sz="3200" dirty="0"/>
              <a:t> (</a:t>
            </a:r>
            <a:r>
              <a:rPr lang="en-US" sz="3200" dirty="0" err="1"/>
              <a:t>x,i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return </a:t>
            </a:r>
            <a:r>
              <a:rPr lang="en-US" sz="3200" dirty="0">
                <a:solidFill>
                  <a:srgbClr val="00B050"/>
                </a:solidFill>
              </a:rPr>
              <a:t>await</a:t>
            </a:r>
            <a:r>
              <a:rPr lang="en-US" sz="3200" dirty="0"/>
              <a:t> square(x);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([0,1,2,3,4,5,6,7,8,9]);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// returns [ Promise { &lt;pending&gt; },Promise { &lt;pending&gt; },Promise { &lt;pending&gt; },Promise { &lt;pending&gt; },Promise { &lt;pending&gt; },Promise { &lt;pending&gt; },Promise { &lt;pending&gt; },Promise { &lt;pending&gt; },Promise { &lt;pending&gt; },Promise { &lt;pending&gt; } ]</a:t>
            </a:r>
          </a:p>
        </p:txBody>
      </p:sp>
    </p:spTree>
    <p:extLst>
      <p:ext uri="{BB962C8B-B14F-4D97-AF65-F5344CB8AC3E}">
        <p14:creationId xmlns:p14="http://schemas.microsoft.com/office/powerpoint/2010/main" val="1926868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Iterating and Awaiting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6494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 {</a:t>
            </a:r>
          </a:p>
          <a:p>
            <a:r>
              <a:rPr lang="en-US" sz="3200" dirty="0"/>
              <a:t>	return new Promise((</a:t>
            </a:r>
            <a:r>
              <a:rPr lang="en-US" sz="3200" dirty="0" err="1"/>
              <a:t>resolve,reject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</a:t>
            </a:r>
            <a:r>
              <a:rPr lang="en-US" sz="3200" dirty="0" err="1"/>
              <a:t>setTimeout</a:t>
            </a:r>
            <a:r>
              <a:rPr lang="en-US" sz="3200" dirty="0"/>
              <a:t>(()=&gt;{resolve(x*x);},250);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00B050"/>
                </a:solidFill>
              </a:rPr>
              <a:t>async</a:t>
            </a:r>
            <a:r>
              <a:rPr lang="en-US" sz="3200" dirty="0"/>
              <a:t> function </a:t>
            </a:r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(a) {</a:t>
            </a:r>
          </a:p>
          <a:p>
            <a:r>
              <a:rPr lang="en-US" sz="3200" dirty="0"/>
              <a:t>	return </a:t>
            </a:r>
            <a:r>
              <a:rPr lang="en-US" sz="3200" dirty="0">
                <a:solidFill>
                  <a:srgbClr val="00B050"/>
                </a:solidFill>
              </a:rPr>
              <a:t>await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C000"/>
                </a:solidFill>
              </a:rPr>
              <a:t>Promise.all</a:t>
            </a:r>
            <a:r>
              <a:rPr lang="en-US" sz="3200" dirty="0"/>
              <a:t>(</a:t>
            </a:r>
            <a:r>
              <a:rPr lang="en-US" sz="3200" dirty="0" err="1">
                <a:solidFill>
                  <a:srgbClr val="FF0000"/>
                </a:solidFill>
              </a:rPr>
              <a:t>a.map</a:t>
            </a:r>
            <a:r>
              <a:rPr lang="en-US" sz="3200" dirty="0"/>
              <a:t>((</a:t>
            </a:r>
            <a:r>
              <a:rPr lang="en-US" sz="3200" dirty="0" err="1"/>
              <a:t>x,i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return square(x);</a:t>
            </a:r>
          </a:p>
          <a:p>
            <a:r>
              <a:rPr lang="en-US" sz="3200" dirty="0"/>
              <a:t>	}));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([0,1,2,3,4,5,6,7,8,9]);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// returns [ 0, 1, 4, 9, 16, 25, 36, 49, 64, 81 ]</a:t>
            </a:r>
            <a:endParaRPr lang="en-US" sz="3200" b="1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2772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1F7905-BD51-42D8-B907-932E4E0ADA4D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1611516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64CBCF-113B-4E6A-80C3-20D10AF19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929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411B9E-5DDC-4B63-A625-F7B986EE7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94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D54BDC-81B2-4F65-A2FF-DDD916CFC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57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C8781F-332E-43B5-A3B0-A1A0AF66A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37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2326C-47A2-492E-AB11-4C0081C8F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86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1F8844-FB27-4FA1-9782-0EA451E29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8" y="926624"/>
            <a:ext cx="11465022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23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C9930A-F692-4A15-AF5B-17B9375F1FD7}"/>
              </a:ext>
            </a:extLst>
          </p:cNvPr>
          <p:cNvSpPr txBox="1"/>
          <p:nvPr/>
        </p:nvSpPr>
        <p:spPr>
          <a:xfrm>
            <a:off x="2153857" y="843677"/>
            <a:ext cx="788428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Why are you “Awaiting” 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to use Async!</a:t>
            </a:r>
          </a:p>
        </p:txBody>
      </p:sp>
    </p:spTree>
    <p:extLst>
      <p:ext uri="{BB962C8B-B14F-4D97-AF65-F5344CB8AC3E}">
        <p14:creationId xmlns:p14="http://schemas.microsoft.com/office/powerpoint/2010/main" val="1768633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411066" y="363418"/>
            <a:ext cx="5564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Glen R. Goodwin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E8D7A-6FF3-460C-8E22-4AA25B9B71D3}"/>
              </a:ext>
            </a:extLst>
          </p:cNvPr>
          <p:cNvSpPr txBox="1"/>
          <p:nvPr/>
        </p:nvSpPr>
        <p:spPr>
          <a:xfrm>
            <a:off x="5813128" y="1090483"/>
            <a:ext cx="31603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@</a:t>
            </a:r>
            <a:r>
              <a:rPr lang="en-US" sz="6000" b="1" dirty="0" err="1"/>
              <a:t>areinet</a:t>
            </a:r>
            <a:endParaRPr lang="en-US" sz="6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46802-1095-428F-8FCE-FE7A84AD0F48}"/>
              </a:ext>
            </a:extLst>
          </p:cNvPr>
          <p:cNvSpPr txBox="1"/>
          <p:nvPr/>
        </p:nvSpPr>
        <p:spPr>
          <a:xfrm>
            <a:off x="5813128" y="1946232"/>
            <a:ext cx="26746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arei.net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F4FDF-8543-4EED-9903-E256EEE94F1C}"/>
              </a:ext>
            </a:extLst>
          </p:cNvPr>
          <p:cNvSpPr txBox="1"/>
          <p:nvPr/>
        </p:nvSpPr>
        <p:spPr>
          <a:xfrm>
            <a:off x="5813128" y="2832183"/>
            <a:ext cx="5342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github.com/arei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1A8EAC-60ED-4DF6-9884-18E71BF94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71" y="3013591"/>
            <a:ext cx="873747" cy="868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F93337-3D78-4734-89B4-8334A9C77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571" y="2137228"/>
            <a:ext cx="873747" cy="805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C5EFF8-4D7E-4996-805F-804A03590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571" y="1238319"/>
            <a:ext cx="873747" cy="868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8D4F5-6BA3-4E21-86F3-051A4441A7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80564" y="1707806"/>
            <a:ext cx="5658222" cy="34423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F4C18E-17F7-419A-8D49-4FD1333566A6}"/>
              </a:ext>
            </a:extLst>
          </p:cNvPr>
          <p:cNvSpPr txBox="1"/>
          <p:nvPr/>
        </p:nvSpPr>
        <p:spPr>
          <a:xfrm>
            <a:off x="4412742" y="4179470"/>
            <a:ext cx="7289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Awesome Engineering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F70077-8F0C-4EE1-A6AB-78C230003CFB}"/>
              </a:ext>
            </a:extLst>
          </p:cNvPr>
          <p:cNvSpPr txBox="1"/>
          <p:nvPr/>
        </p:nvSpPr>
        <p:spPr>
          <a:xfrm>
            <a:off x="4692580" y="4985865"/>
            <a:ext cx="6850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github.com/</a:t>
            </a:r>
            <a:r>
              <a:rPr lang="en-US" sz="4000" dirty="0" err="1"/>
              <a:t>awesomeeng</a:t>
            </a:r>
            <a:endParaRPr lang="en-US" sz="4000" dirty="0"/>
          </a:p>
          <a:p>
            <a:r>
              <a:rPr lang="en-US" sz="4000" dirty="0"/>
              <a:t>npmjs.com/org/</a:t>
            </a:r>
            <a:r>
              <a:rPr lang="en-US" sz="4000" dirty="0" err="1"/>
              <a:t>awesomeeng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52282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746C91-0D97-48D4-BD5B-FDC57803D3B3}"/>
              </a:ext>
            </a:extLst>
          </p:cNvPr>
          <p:cNvSpPr txBox="1"/>
          <p:nvPr/>
        </p:nvSpPr>
        <p:spPr>
          <a:xfrm>
            <a:off x="2153857" y="843677"/>
            <a:ext cx="788428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Why are you “Awaiting” 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to use Async!</a:t>
            </a:r>
          </a:p>
        </p:txBody>
      </p:sp>
    </p:spTree>
    <p:extLst>
      <p:ext uri="{BB962C8B-B14F-4D97-AF65-F5344CB8AC3E}">
        <p14:creationId xmlns:p14="http://schemas.microsoft.com/office/powerpoint/2010/main" val="1544463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istory">
            <a:extLst>
              <a:ext uri="{FF2B5EF4-FFF2-40B4-BE49-F238E27FC236}">
                <a16:creationId xmlns:a16="http://schemas.microsoft.com/office/drawing/2014/main" id="{017D62D3-910B-4AB3-BF84-7381D83B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2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9F5A65-DA39-4739-93CE-3FEE3AD151FF}"/>
              </a:ext>
            </a:extLst>
          </p:cNvPr>
          <p:cNvSpPr txBox="1"/>
          <p:nvPr/>
        </p:nvSpPr>
        <p:spPr>
          <a:xfrm>
            <a:off x="4725725" y="3959749"/>
            <a:ext cx="74662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The HISTORY of JAVASCRIPT</a:t>
            </a:r>
          </a:p>
        </p:txBody>
      </p:sp>
    </p:spTree>
    <p:extLst>
      <p:ext uri="{BB962C8B-B14F-4D97-AF65-F5344CB8AC3E}">
        <p14:creationId xmlns:p14="http://schemas.microsoft.com/office/powerpoint/2010/main" val="223859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4E9361-A7B6-4FEE-B3F5-91B49040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88" y="1792081"/>
            <a:ext cx="11552023" cy="360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50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</TotalTime>
  <Words>2943</Words>
  <Application>Microsoft Office PowerPoint</Application>
  <PresentationFormat>Widescreen</PresentationFormat>
  <Paragraphs>873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 Goodwin</cp:lastModifiedBy>
  <cp:revision>111</cp:revision>
  <dcterms:created xsi:type="dcterms:W3CDTF">2018-12-04T17:37:47Z</dcterms:created>
  <dcterms:modified xsi:type="dcterms:W3CDTF">2018-12-06T00:25:09Z</dcterms:modified>
</cp:coreProperties>
</file>